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7559675" cy="106918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567">
          <p15:clr>
            <a:srgbClr val="747775"/>
          </p15:clr>
        </p15:guide>
        <p15:guide id="2" pos="567">
          <p15:clr>
            <a:srgbClr val="747775"/>
          </p15:clr>
        </p15:guide>
        <p15:guide id="3" pos="4195">
          <p15:clr>
            <a:srgbClr val="747775"/>
          </p15:clr>
        </p15:guide>
        <p15:guide id="4" orient="horz" pos="5896">
          <p15:clr>
            <a:srgbClr val="747775"/>
          </p15:clr>
        </p15:guide>
        <p15:guide id="5" orient="horz" pos="6168">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hA/K5CtJh1gq9GNN4OQoAKxDzsR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stin Boucher" initials="" lastIdx="1" clrIdx="0"/>
  <p:cmAuthor id="1" name="Joel Scheuchzer" initials="" lastIdx="1" clrIdx="1"/>
  <p:cmAuthor id="2" name="Xavier Cousin" initials="XC" lastIdx="3" clrIdx="2">
    <p:extLst>
      <p:ext uri="{19B8F6BF-5375-455C-9EA6-DF929625EA0E}">
        <p15:presenceInfo xmlns:p15="http://schemas.microsoft.com/office/powerpoint/2012/main" userId="S::xavier.cousin@umontpellier.fr::8d6dddf6-dd12-4421-b717-3fe271c5cf5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948" y="-1256"/>
      </p:cViewPr>
      <p:guideLst>
        <p:guide orient="horz" pos="567"/>
        <p:guide pos="567"/>
        <p:guide pos="4195"/>
        <p:guide orient="horz" pos="5896"/>
        <p:guide orient="horz" pos="61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commentAuthors" Target="commentAuthors.xml"/><Relationship Id="rId5" Type="http://schemas.openxmlformats.org/officeDocument/2006/relationships/notesMaster" Target="notesMasters/notesMaster1.xml"/><Relationship Id="rId15" Type="http://schemas.openxmlformats.org/officeDocument/2006/relationships/tableStyles" Target="tableStyles.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7050" y="685800"/>
            <a:ext cx="2424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6: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 name="Google Shape;4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7: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8: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
        <p:cNvGrpSpPr/>
        <p:nvPr/>
      </p:nvGrpSpPr>
      <p:grpSpPr>
        <a:xfrm>
          <a:off x="0" y="0"/>
          <a:ext cx="0" cy="0"/>
          <a:chOff x="0" y="0"/>
          <a:chExt cx="0" cy="0"/>
        </a:xfrm>
      </p:grpSpPr>
      <p:sp>
        <p:nvSpPr>
          <p:cNvPr id="10" name="Google Shape;10;p15"/>
          <p:cNvSpPr txBox="1">
            <a:spLocks noGrp="1"/>
          </p:cNvSpPr>
          <p:nvPr>
            <p:ph type="body" idx="1"/>
          </p:nvPr>
        </p:nvSpPr>
        <p:spPr>
          <a:xfrm>
            <a:off x="257705" y="8794266"/>
            <a:ext cx="4959600" cy="12579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11" name="Google Shape;11;p15"/>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sp>
        <p:nvSpPr>
          <p:cNvPr id="45" name="Google Shape;45;p24"/>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16"/>
          <p:cNvSpPr txBox="1">
            <a:spLocks noGrp="1"/>
          </p:cNvSpPr>
          <p:nvPr>
            <p:ph type="title"/>
          </p:nvPr>
        </p:nvSpPr>
        <p:spPr>
          <a:xfrm>
            <a:off x="257705" y="4471058"/>
            <a:ext cx="7044600" cy="17499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4" name="Google Shape;14;p16"/>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17"/>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7" name="Google Shape;17;p17"/>
          <p:cNvSpPr txBox="1">
            <a:spLocks noGrp="1"/>
          </p:cNvSpPr>
          <p:nvPr>
            <p:ph type="body" idx="1"/>
          </p:nvPr>
        </p:nvSpPr>
        <p:spPr>
          <a:xfrm>
            <a:off x="257705" y="2395696"/>
            <a:ext cx="7044600" cy="71019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8" name="Google Shape;18;p17"/>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9"/>
        <p:cNvGrpSpPr/>
        <p:nvPr/>
      </p:nvGrpSpPr>
      <p:grpSpPr>
        <a:xfrm>
          <a:off x="0" y="0"/>
          <a:ext cx="0" cy="0"/>
          <a:chOff x="0" y="0"/>
          <a:chExt cx="0" cy="0"/>
        </a:xfrm>
      </p:grpSpPr>
      <p:sp>
        <p:nvSpPr>
          <p:cNvPr id="20" name="Google Shape;20;p18"/>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1" name="Google Shape;21;p18"/>
          <p:cNvSpPr txBox="1">
            <a:spLocks noGrp="1"/>
          </p:cNvSpPr>
          <p:nvPr>
            <p:ph type="body" idx="1"/>
          </p:nvPr>
        </p:nvSpPr>
        <p:spPr>
          <a:xfrm>
            <a:off x="257705" y="2395696"/>
            <a:ext cx="3306900" cy="71019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2" name="Google Shape;22;p18"/>
          <p:cNvSpPr txBox="1">
            <a:spLocks noGrp="1"/>
          </p:cNvSpPr>
          <p:nvPr>
            <p:ph type="body" idx="2"/>
          </p:nvPr>
        </p:nvSpPr>
        <p:spPr>
          <a:xfrm>
            <a:off x="3995291" y="2395696"/>
            <a:ext cx="3306900" cy="71019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18"/>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
        <p:cNvGrpSpPr/>
        <p:nvPr/>
      </p:nvGrpSpPr>
      <p:grpSpPr>
        <a:xfrm>
          <a:off x="0" y="0"/>
          <a:ext cx="0" cy="0"/>
          <a:chOff x="0" y="0"/>
          <a:chExt cx="0" cy="0"/>
        </a:xfrm>
      </p:grpSpPr>
      <p:sp>
        <p:nvSpPr>
          <p:cNvPr id="25" name="Google Shape;25;p19"/>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6" name="Google Shape;26;p19"/>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7"/>
        <p:cNvGrpSpPr/>
        <p:nvPr/>
      </p:nvGrpSpPr>
      <p:grpSpPr>
        <a:xfrm>
          <a:off x="0" y="0"/>
          <a:ext cx="0" cy="0"/>
          <a:chOff x="0" y="0"/>
          <a:chExt cx="0" cy="0"/>
        </a:xfrm>
      </p:grpSpPr>
      <p:sp>
        <p:nvSpPr>
          <p:cNvPr id="28" name="Google Shape;28;p20"/>
          <p:cNvSpPr txBox="1">
            <a:spLocks noGrp="1"/>
          </p:cNvSpPr>
          <p:nvPr>
            <p:ph type="title"/>
          </p:nvPr>
        </p:nvSpPr>
        <p:spPr>
          <a:xfrm>
            <a:off x="257705" y="1154948"/>
            <a:ext cx="2321700" cy="15708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9" name="Google Shape;29;p20"/>
          <p:cNvSpPr txBox="1">
            <a:spLocks noGrp="1"/>
          </p:cNvSpPr>
          <p:nvPr>
            <p:ph type="body" idx="1"/>
          </p:nvPr>
        </p:nvSpPr>
        <p:spPr>
          <a:xfrm>
            <a:off x="257705" y="2888617"/>
            <a:ext cx="2321700" cy="66090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0" name="Google Shape;30;p20"/>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1"/>
        <p:cNvGrpSpPr/>
        <p:nvPr/>
      </p:nvGrpSpPr>
      <p:grpSpPr>
        <a:xfrm>
          <a:off x="0" y="0"/>
          <a:ext cx="0" cy="0"/>
          <a:chOff x="0" y="0"/>
          <a:chExt cx="0" cy="0"/>
        </a:xfrm>
      </p:grpSpPr>
      <p:sp>
        <p:nvSpPr>
          <p:cNvPr id="32" name="Google Shape;32;p21"/>
          <p:cNvSpPr txBox="1">
            <a:spLocks noGrp="1"/>
          </p:cNvSpPr>
          <p:nvPr>
            <p:ph type="title"/>
          </p:nvPr>
        </p:nvSpPr>
        <p:spPr>
          <a:xfrm>
            <a:off x="405325" y="935745"/>
            <a:ext cx="5264700" cy="8503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3" name="Google Shape;33;p21"/>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4"/>
        <p:cNvGrpSpPr/>
        <p:nvPr/>
      </p:nvGrpSpPr>
      <p:grpSpPr>
        <a:xfrm>
          <a:off x="0" y="0"/>
          <a:ext cx="0" cy="0"/>
          <a:chOff x="0" y="0"/>
          <a:chExt cx="0" cy="0"/>
        </a:xfrm>
      </p:grpSpPr>
      <p:sp>
        <p:nvSpPr>
          <p:cNvPr id="35" name="Google Shape;35;p22"/>
          <p:cNvSpPr/>
          <p:nvPr/>
        </p:nvSpPr>
        <p:spPr>
          <a:xfrm>
            <a:off x="3780000" y="-260"/>
            <a:ext cx="3780000" cy="10692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22"/>
          <p:cNvSpPr txBox="1">
            <a:spLocks noGrp="1"/>
          </p:cNvSpPr>
          <p:nvPr>
            <p:ph type="title"/>
          </p:nvPr>
        </p:nvSpPr>
        <p:spPr>
          <a:xfrm>
            <a:off x="219508" y="2563450"/>
            <a:ext cx="3344400" cy="3081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7" name="Google Shape;37;p22"/>
          <p:cNvSpPr txBox="1">
            <a:spLocks noGrp="1"/>
          </p:cNvSpPr>
          <p:nvPr>
            <p:ph type="subTitle" idx="1"/>
          </p:nvPr>
        </p:nvSpPr>
        <p:spPr>
          <a:xfrm>
            <a:off x="219508" y="5826865"/>
            <a:ext cx="3344400" cy="25674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8" name="Google Shape;38;p22"/>
          <p:cNvSpPr txBox="1">
            <a:spLocks noGrp="1"/>
          </p:cNvSpPr>
          <p:nvPr>
            <p:ph type="body" idx="2"/>
          </p:nvPr>
        </p:nvSpPr>
        <p:spPr>
          <a:xfrm>
            <a:off x="4083839" y="1505164"/>
            <a:ext cx="3172200" cy="76812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39" name="Google Shape;39;p22"/>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0"/>
        <p:cNvGrpSpPr/>
        <p:nvPr/>
      </p:nvGrpSpPr>
      <p:grpSpPr>
        <a:xfrm>
          <a:off x="0" y="0"/>
          <a:ext cx="0" cy="0"/>
          <a:chOff x="0" y="0"/>
          <a:chExt cx="0" cy="0"/>
        </a:xfrm>
      </p:grpSpPr>
      <p:sp>
        <p:nvSpPr>
          <p:cNvPr id="41" name="Google Shape;41;p23"/>
          <p:cNvSpPr txBox="1">
            <a:spLocks noGrp="1"/>
          </p:cNvSpPr>
          <p:nvPr>
            <p:ph type="title" hasCustomPrompt="1"/>
          </p:nvPr>
        </p:nvSpPr>
        <p:spPr>
          <a:xfrm>
            <a:off x="257705" y="2299346"/>
            <a:ext cx="7044600" cy="4081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2" name="Google Shape;42;p23"/>
          <p:cNvSpPr txBox="1">
            <a:spLocks noGrp="1"/>
          </p:cNvSpPr>
          <p:nvPr>
            <p:ph type="body" idx="1"/>
          </p:nvPr>
        </p:nvSpPr>
        <p:spPr>
          <a:xfrm>
            <a:off x="257705" y="6552657"/>
            <a:ext cx="7044600" cy="27039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3" name="Google Shape;43;p23"/>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3"/>
          <p:cNvSpPr txBox="1">
            <a:spLocks noGrp="1"/>
          </p:cNvSpPr>
          <p:nvPr>
            <p:ph type="body" idx="1"/>
          </p:nvPr>
        </p:nvSpPr>
        <p:spPr>
          <a:xfrm>
            <a:off x="257705" y="2395696"/>
            <a:ext cx="7044600" cy="71019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3"/>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kkhapp.org/scientistscoali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ikkhapp.org/scientistscoalition"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ikkhapp.org/scientistscoalition" TargetMode="External"/><Relationship Id="rId4" Type="http://schemas.openxmlformats.org/officeDocument/2006/relationships/hyperlink" Target="https://doi.org/10.5281/zenodo.1333287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F2ED"/>
        </a:solidFill>
        <a:effectLst/>
      </p:bgPr>
    </p:bg>
    <p:spTree>
      <p:nvGrpSpPr>
        <p:cNvPr id="1" name="Shape 49"/>
        <p:cNvGrpSpPr/>
        <p:nvPr/>
      </p:nvGrpSpPr>
      <p:grpSpPr>
        <a:xfrm>
          <a:off x="0" y="0"/>
          <a:ext cx="0" cy="0"/>
          <a:chOff x="0" y="0"/>
          <a:chExt cx="0" cy="0"/>
        </a:xfrm>
      </p:grpSpPr>
      <p:grpSp>
        <p:nvGrpSpPr>
          <p:cNvPr id="50" name="Google Shape;50;p6"/>
          <p:cNvGrpSpPr/>
          <p:nvPr/>
        </p:nvGrpSpPr>
        <p:grpSpPr>
          <a:xfrm>
            <a:off x="6299850" y="9761250"/>
            <a:ext cx="422400" cy="359400"/>
            <a:chOff x="6299850" y="9761250"/>
            <a:chExt cx="422400" cy="359400"/>
          </a:xfrm>
        </p:grpSpPr>
        <p:sp>
          <p:nvSpPr>
            <p:cNvPr id="51" name="Google Shape;51;p6"/>
            <p:cNvSpPr/>
            <p:nvPr/>
          </p:nvSpPr>
          <p:spPr>
            <a:xfrm>
              <a:off x="6362100" y="9792000"/>
              <a:ext cx="297900" cy="297900"/>
            </a:xfrm>
            <a:prstGeom prst="flowChartProcess">
              <a:avLst/>
            </a:prstGeom>
            <a:solidFill>
              <a:srgbClr val="0A3C5D"/>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6"/>
            <p:cNvSpPr txBox="1"/>
            <p:nvPr/>
          </p:nvSpPr>
          <p:spPr>
            <a:xfrm>
              <a:off x="6299850" y="9761250"/>
              <a:ext cx="422400" cy="359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pt-BR" sz="1000" b="1" i="0" u="none" strike="noStrike" cap="none">
                  <a:solidFill>
                    <a:srgbClr val="F4F2ED"/>
                  </a:solidFill>
                  <a:latin typeface="Cambria"/>
                  <a:ea typeface="Cambria"/>
                  <a:cs typeface="Cambria"/>
                  <a:sym typeface="Cambria"/>
                </a:rPr>
                <a:t>1</a:t>
              </a:r>
              <a:endParaRPr sz="1000" b="1" i="0" u="none" strike="noStrike" cap="none">
                <a:solidFill>
                  <a:srgbClr val="F4F2ED"/>
                </a:solidFill>
                <a:latin typeface="Cambria"/>
                <a:ea typeface="Cambria"/>
                <a:cs typeface="Cambria"/>
                <a:sym typeface="Cambria"/>
              </a:endParaRPr>
            </a:p>
          </p:txBody>
        </p:sp>
      </p:grpSp>
      <p:grpSp>
        <p:nvGrpSpPr>
          <p:cNvPr id="53" name="Google Shape;53;p6"/>
          <p:cNvGrpSpPr/>
          <p:nvPr/>
        </p:nvGrpSpPr>
        <p:grpSpPr>
          <a:xfrm>
            <a:off x="6140578" y="9807213"/>
            <a:ext cx="88909" cy="267481"/>
            <a:chOff x="6140578" y="9807213"/>
            <a:chExt cx="88909" cy="267481"/>
          </a:xfrm>
        </p:grpSpPr>
        <p:cxnSp>
          <p:nvCxnSpPr>
            <p:cNvPr id="54" name="Google Shape;54;p6"/>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55" name="Google Shape;55;p6"/>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56" name="Google Shape;56;p6"/>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sp>
        <p:nvSpPr>
          <p:cNvPr id="57" name="Google Shape;57;p6"/>
          <p:cNvSpPr txBox="1"/>
          <p:nvPr/>
        </p:nvSpPr>
        <p:spPr>
          <a:xfrm>
            <a:off x="4727075" y="9761250"/>
            <a:ext cx="1502400" cy="2346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000"/>
              <a:buFont typeface="Arial"/>
              <a:buNone/>
            </a:pPr>
            <a:r>
              <a:rPr lang="pt-BR" sz="800" i="1" u="sng">
                <a:solidFill>
                  <a:schemeClr val="hlink"/>
                </a:solidFill>
                <a:latin typeface="Cambria"/>
                <a:ea typeface="Cambria"/>
                <a:cs typeface="Cambria"/>
                <a:sym typeface="Cambria"/>
                <a:hlinkClick r:id="rId3"/>
              </a:rPr>
              <a:t>ikkhapp</a:t>
            </a:r>
            <a:r>
              <a:rPr lang="pt-BR" sz="800" b="0" i="1" u="sng" strike="noStrike" cap="none">
                <a:solidFill>
                  <a:schemeClr val="hlink"/>
                </a:solidFill>
                <a:latin typeface="Cambria"/>
                <a:ea typeface="Cambria"/>
                <a:cs typeface="Cambria"/>
                <a:sym typeface="Cambria"/>
                <a:hlinkClick r:id="rId3"/>
              </a:rPr>
              <a:t>.org/scientists</a:t>
            </a:r>
            <a:r>
              <a:rPr lang="pt-BR" sz="800" i="1" u="sng">
                <a:solidFill>
                  <a:schemeClr val="hlink"/>
                </a:solidFill>
                <a:latin typeface="Cambria"/>
                <a:ea typeface="Cambria"/>
                <a:cs typeface="Cambria"/>
                <a:sym typeface="Cambria"/>
                <a:hlinkClick r:id="rId3"/>
              </a:rPr>
              <a:t>coalition</a:t>
            </a:r>
            <a:endParaRPr sz="800" i="1">
              <a:solidFill>
                <a:srgbClr val="0A3C5D"/>
              </a:solidFill>
              <a:latin typeface="Cambria"/>
              <a:ea typeface="Cambria"/>
              <a:cs typeface="Cambria"/>
              <a:sym typeface="Cambria"/>
            </a:endParaRPr>
          </a:p>
          <a:p>
            <a:pPr marL="0" marR="0" lvl="0" indent="0" algn="r" rtl="0">
              <a:lnSpc>
                <a:spcPct val="100000"/>
              </a:lnSpc>
              <a:spcBef>
                <a:spcPts val="0"/>
              </a:spcBef>
              <a:spcAft>
                <a:spcPts val="0"/>
              </a:spcAft>
              <a:buClr>
                <a:srgbClr val="000000"/>
              </a:buClr>
              <a:buSzPts val="1000"/>
              <a:buFont typeface="Arial"/>
              <a:buNone/>
            </a:pPr>
            <a:endParaRPr sz="800" i="1">
              <a:solidFill>
                <a:srgbClr val="0A3C5D"/>
              </a:solidFill>
              <a:latin typeface="Cambria"/>
              <a:ea typeface="Cambria"/>
              <a:cs typeface="Cambria"/>
              <a:sym typeface="Cambria"/>
            </a:endParaRPr>
          </a:p>
        </p:txBody>
      </p:sp>
      <p:sp>
        <p:nvSpPr>
          <p:cNvPr id="58" name="Google Shape;58;p6"/>
          <p:cNvSpPr/>
          <p:nvPr/>
        </p:nvSpPr>
        <p:spPr>
          <a:xfrm>
            <a:off x="900000" y="9935426"/>
            <a:ext cx="3874200" cy="12900"/>
          </a:xfrm>
          <a:prstGeom prst="rect">
            <a:avLst/>
          </a:prstGeom>
          <a:gradFill>
            <a:gsLst>
              <a:gs pos="0">
                <a:srgbClr val="FFC729"/>
              </a:gs>
              <a:gs pos="100000">
                <a:srgbClr val="0A3C5D"/>
              </a:gs>
            </a:gsLst>
            <a:lin ang="10800025" scaled="0"/>
          </a:gra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6"/>
          <p:cNvSpPr txBox="1"/>
          <p:nvPr/>
        </p:nvSpPr>
        <p:spPr>
          <a:xfrm>
            <a:off x="801349" y="1142662"/>
            <a:ext cx="5858488" cy="714781"/>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4800"/>
              <a:buFont typeface="Arial"/>
              <a:buNone/>
            </a:pPr>
            <a:r>
              <a:rPr lang="fr-FR" sz="2000" b="1" i="1" u="none" strike="noStrike" cap="none" dirty="0">
                <a:solidFill>
                  <a:srgbClr val="0A3C5D"/>
                </a:solidFill>
                <a:latin typeface="Cambria"/>
                <a:ea typeface="Cambria"/>
                <a:cs typeface="Cambria"/>
                <a:sym typeface="Cambria"/>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Lutter contre la pollution microplastique via le Traité mondial sur le plastique</a:t>
            </a:r>
            <a:endParaRPr sz="2000" b="1" i="1" u="none" strike="noStrike" cap="none" dirty="0">
              <a:solidFill>
                <a:srgbClr val="0A3C5D"/>
              </a:solidFill>
              <a:latin typeface="Cambria"/>
              <a:ea typeface="Cambria"/>
              <a:cs typeface="Cambria"/>
              <a:sym typeface="Cambria"/>
            </a:endParaRPr>
          </a:p>
        </p:txBody>
      </p:sp>
      <p:sp>
        <p:nvSpPr>
          <p:cNvPr id="60" name="Google Shape;60;p6"/>
          <p:cNvSpPr txBox="1"/>
          <p:nvPr/>
        </p:nvSpPr>
        <p:spPr>
          <a:xfrm>
            <a:off x="695087" y="1873380"/>
            <a:ext cx="5858400" cy="7506000"/>
          </a:xfrm>
          <a:prstGeom prst="rect">
            <a:avLst/>
          </a:prstGeom>
          <a:noFill/>
          <a:ln>
            <a:noFill/>
          </a:ln>
        </p:spPr>
        <p:txBody>
          <a:bodyPr spcFirstLastPara="1" wrap="square" lIns="0" tIns="0" rIns="0" bIns="0" anchor="t" anchorCtr="0">
            <a:noAutofit/>
          </a:bodyPr>
          <a:lstStyle/>
          <a:p>
            <a:pPr marL="0" marR="0" lvl="0" indent="0" algn="just" rtl="0">
              <a:spcBef>
                <a:spcPts val="0"/>
              </a:spcBef>
              <a:spcAft>
                <a:spcPts val="0"/>
              </a:spcAft>
              <a:buNone/>
            </a:pPr>
            <a:r>
              <a:rPr lang="fr-FR" sz="1050" b="1" i="0" u="sng" dirty="0">
                <a:solidFill>
                  <a:srgbClr val="000000"/>
                </a:solidFill>
                <a:effectLst/>
                <a:latin typeface="Cambria" panose="02040503050406030204" pitchFamily="18" charset="0"/>
                <a:ea typeface="Cambria" panose="02040503050406030204" pitchFamily="18" charset="0"/>
              </a:rPr>
              <a:t>Les microplastiques sont de petits morceaux de plastique dont la dimension la plus longue ≤  5 mm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a:t>
            </a:r>
            <a:r>
              <a:rPr lang="fr-FR" sz="1050" b="0" i="0" u="none" strike="noStrike" dirty="0">
                <a:solidFill>
                  <a:srgbClr val="000000"/>
                </a:solidFill>
                <a:effectLst/>
                <a:latin typeface="Cambria" panose="02040503050406030204" pitchFamily="18" charset="0"/>
                <a:ea typeface="Cambria" panose="02040503050406030204" pitchFamily="18" charset="0"/>
              </a:rPr>
              <a:t>. Ils proviennent de sources multiples (</a:t>
            </a:r>
            <a:r>
              <a:rPr lang="fr-FR" sz="1050" b="0" i="0" u="none" strike="noStrike" dirty="0" err="1">
                <a:solidFill>
                  <a:srgbClr val="000000"/>
                </a:solidFill>
                <a:effectLst/>
                <a:latin typeface="Cambria" panose="02040503050406030204" pitchFamily="18" charset="0"/>
                <a:ea typeface="Cambria" panose="02040503050406030204" pitchFamily="18" charset="0"/>
              </a:rPr>
              <a:t>Fig</a:t>
            </a:r>
            <a:r>
              <a:rPr lang="fr-FR" sz="1050" b="0" i="0" u="none" strike="noStrike" dirty="0">
                <a:solidFill>
                  <a:srgbClr val="000000"/>
                </a:solidFill>
                <a:effectLst/>
                <a:latin typeface="Cambria" panose="02040503050406030204" pitchFamily="18" charset="0"/>
                <a:ea typeface="Cambria" panose="02040503050406030204" pitchFamily="18" charset="0"/>
              </a:rPr>
              <a:t> 1) ; globalement composés de microplastiques primaires (intentionnellement fabriqués ≤ 5 mm) et de microplastiques secondaires (générés par l’usure ou la fragmentation d’objets plus grands). Selon des estimations récentes, 12,7 millions de tonnes de microplastiques seraient émises dans l’environnement chaque année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(2)</a:t>
            </a:r>
            <a:r>
              <a:rPr lang="fr-FR" sz="1050" b="0" i="0" u="none" strike="noStrike" dirty="0">
                <a:solidFill>
                  <a:srgbClr val="000000"/>
                </a:solidFill>
                <a:effectLst/>
                <a:latin typeface="Cambria" panose="02040503050406030204" pitchFamily="18" charset="0"/>
                <a:ea typeface="Cambria" panose="02040503050406030204" pitchFamily="18" charset="0"/>
              </a:rPr>
              <a:t>. Les microplastiques sont persistants et une fois dans l'environnement ne peuvent pas être éliminés efficacement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a:t>
            </a:r>
            <a:r>
              <a:rPr lang="fr-FR" sz="1050" b="0" i="0" u="none" strike="noStrike" dirty="0">
                <a:solidFill>
                  <a:srgbClr val="000000"/>
                </a:solidFill>
                <a:effectLst/>
                <a:latin typeface="Cambria" panose="02040503050406030204" pitchFamily="18" charset="0"/>
                <a:ea typeface="Cambria" panose="02040503050406030204" pitchFamily="18" charset="0"/>
              </a:rPr>
              <a:t>, par conséquent, ils s'accumulent dans l'environnement depuis 70 ans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(3)</a:t>
            </a:r>
            <a:r>
              <a:rPr lang="fr-FR" sz="1050" b="0" i="0" u="none" strike="noStrike" dirty="0">
                <a:solidFill>
                  <a:srgbClr val="000000"/>
                </a:solidFill>
                <a:effectLst/>
                <a:latin typeface="Cambria" panose="02040503050406030204" pitchFamily="18" charset="0"/>
                <a:ea typeface="Cambria" panose="02040503050406030204" pitchFamily="18" charset="0"/>
              </a:rPr>
              <a:t>. Les microplastiques contaminent la planète du plus profond des océans jusqu'aux plus hautes montagnes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(4-6)</a:t>
            </a:r>
            <a:r>
              <a:rPr lang="fr-FR" sz="1050" b="0" i="0" u="none" strike="noStrike" dirty="0">
                <a:solidFill>
                  <a:srgbClr val="000000"/>
                </a:solidFill>
                <a:effectLst/>
                <a:latin typeface="Cambria" panose="02040503050406030204" pitchFamily="18" charset="0"/>
                <a:ea typeface="Cambria" panose="02040503050406030204" pitchFamily="18" charset="0"/>
              </a:rPr>
              <a:t>, ils ont été détectés dans un grand nombre d'organismes et beaucoup d’études démontrent des effets nocifs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(1,7,8)</a:t>
            </a:r>
            <a:r>
              <a:rPr lang="fr-FR" sz="1050" b="0" i="0" u="none" strike="noStrike" dirty="0">
                <a:solidFill>
                  <a:srgbClr val="000000"/>
                </a:solidFill>
                <a:effectLst/>
                <a:latin typeface="Cambria" panose="02040503050406030204" pitchFamily="18" charset="0"/>
                <a:ea typeface="Cambria" panose="02040503050406030204" pitchFamily="18" charset="0"/>
              </a:rPr>
              <a:t>. Pour être efficaces, les interventions (</a:t>
            </a:r>
            <a:r>
              <a:rPr lang="fr-FR" sz="1050" b="0" i="0" u="none" strike="noStrike" dirty="0" err="1">
                <a:solidFill>
                  <a:srgbClr val="000000"/>
                </a:solidFill>
                <a:effectLst/>
                <a:latin typeface="Cambria" panose="02040503050406030204" pitchFamily="18" charset="0"/>
                <a:ea typeface="Cambria" panose="02040503050406030204" pitchFamily="18" charset="0"/>
              </a:rPr>
              <a:t>Fig</a:t>
            </a:r>
            <a:r>
              <a:rPr lang="fr-FR" sz="1050" b="0" i="0" u="none" strike="noStrike" dirty="0">
                <a:solidFill>
                  <a:srgbClr val="000000"/>
                </a:solidFill>
                <a:effectLst/>
                <a:latin typeface="Cambria" panose="02040503050406030204" pitchFamily="18" charset="0"/>
                <a:ea typeface="Cambria" panose="02040503050406030204" pitchFamily="18" charset="0"/>
              </a:rPr>
              <a:t> 1) doivent se concentrer sur la réduction des émissions et être appliquées à l'échelle mondiale. </a:t>
            </a:r>
            <a:endParaRPr sz="1050" dirty="0"/>
          </a:p>
          <a:p>
            <a:pPr marL="0" marR="0" lvl="0" indent="0" algn="just" rtl="0">
              <a:spcBef>
                <a:spcPts val="400"/>
              </a:spcBef>
              <a:spcAft>
                <a:spcPts val="0"/>
              </a:spcAft>
              <a:buNone/>
            </a:pPr>
            <a:r>
              <a:rPr lang="fr-FR" sz="1050" b="1" i="0" u="sng" dirty="0">
                <a:solidFill>
                  <a:srgbClr val="000000"/>
                </a:solidFill>
                <a:effectLst/>
                <a:latin typeface="Cambria" panose="02040503050406030204" pitchFamily="18" charset="0"/>
                <a:ea typeface="Cambria" panose="02040503050406030204" pitchFamily="18" charset="0"/>
              </a:rPr>
              <a:t>Les microplastiques primaires</a:t>
            </a:r>
            <a:r>
              <a:rPr lang="fr-FR" sz="1050" b="1" i="0" u="none" strike="noStrike" dirty="0">
                <a:solidFill>
                  <a:srgbClr val="000000"/>
                </a:solidFill>
                <a:effectLst/>
                <a:latin typeface="Cambria" panose="02040503050406030204" pitchFamily="18" charset="0"/>
                <a:ea typeface="Cambria" panose="02040503050406030204" pitchFamily="18" charset="0"/>
              </a:rPr>
              <a:t> </a:t>
            </a:r>
            <a:r>
              <a:rPr lang="fr-FR" sz="1050" b="0" i="0" u="none" strike="noStrike" dirty="0">
                <a:solidFill>
                  <a:srgbClr val="000000"/>
                </a:solidFill>
                <a:effectLst/>
                <a:latin typeface="Cambria" panose="02040503050406030204" pitchFamily="18" charset="0"/>
                <a:ea typeface="Cambria" panose="02040503050406030204" pitchFamily="18" charset="0"/>
              </a:rPr>
              <a:t>comprennent : a) le rejet accidentel ou la fuite, pendant le transport et la manipulation de granulés, de flocons et de poudres, à partir desquels les </a:t>
            </a:r>
            <a:r>
              <a:rPr lang="fr-FR" sz="1050" dirty="0">
                <a:latin typeface="Cambria" panose="02040503050406030204" pitchFamily="18" charset="0"/>
                <a:ea typeface="Cambria" panose="02040503050406030204" pitchFamily="18" charset="0"/>
              </a:rPr>
              <a:t>produits en plastique sont fabriqués </a:t>
            </a:r>
            <a:r>
              <a:rPr lang="fr-FR" sz="1050" baseline="30000" dirty="0">
                <a:latin typeface="Cambria" panose="02040503050406030204" pitchFamily="18" charset="0"/>
                <a:ea typeface="Cambria" panose="02040503050406030204" pitchFamily="18" charset="0"/>
              </a:rPr>
              <a:t>(2,9)</a:t>
            </a:r>
            <a:r>
              <a:rPr lang="fr-FR" sz="1050" dirty="0">
                <a:latin typeface="Cambria" panose="02040503050406030204" pitchFamily="18" charset="0"/>
                <a:ea typeface="Cambria" panose="02040503050406030204" pitchFamily="18" charset="0"/>
              </a:rPr>
              <a:t> ; b) l'utilisation directe de petites particules de plastique, telles que les paillettes, les engrais encapsulés, les supports de sablage ; c) les microplastiques </a:t>
            </a:r>
            <a:r>
              <a:rPr lang="fr-FR" sz="1050" b="0" i="0" u="none" strike="noStrike" dirty="0">
                <a:solidFill>
                  <a:srgbClr val="000000"/>
                </a:solidFill>
                <a:effectLst/>
                <a:latin typeface="Cambria" panose="02040503050406030204" pitchFamily="18" charset="0"/>
                <a:ea typeface="Cambria" panose="02040503050406030204" pitchFamily="18" charset="0"/>
              </a:rPr>
              <a:t>ajoutés intentionnellement dans les cosmétiques, les agents de nettoyage et les peintures. Certains produits contiennent des centaines de milliers de microplastiques ajoutés intentionnellement généralement ≤ 0,25 mm et peuvent arriver dans l'environnement par le biais des eaux usées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a:t>
            </a:r>
            <a:r>
              <a:rPr lang="fr-FR" sz="1050" b="0" i="1" u="none" strike="noStrike" baseline="30000" dirty="0">
                <a:solidFill>
                  <a:srgbClr val="000000"/>
                </a:solidFill>
                <a:effectLst/>
                <a:latin typeface="Cambria" panose="02040503050406030204" pitchFamily="18" charset="0"/>
                <a:ea typeface="Cambria" panose="02040503050406030204" pitchFamily="18" charset="0"/>
              </a:rPr>
              <a:t>1</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a:t>
            </a:r>
            <a:r>
              <a:rPr lang="fr-FR" sz="1050" b="0" i="0" u="none" strike="noStrike" dirty="0">
                <a:solidFill>
                  <a:srgbClr val="000000"/>
                </a:solidFill>
                <a:effectLst/>
                <a:latin typeface="Cambria" panose="02040503050406030204" pitchFamily="18" charset="0"/>
                <a:ea typeface="Cambria" panose="02040503050406030204" pitchFamily="18" charset="0"/>
              </a:rPr>
              <a:t>. </a:t>
            </a:r>
            <a:endParaRPr sz="1050" dirty="0"/>
          </a:p>
          <a:p>
            <a:pPr marL="0" marR="0" lvl="0" indent="0" algn="just" rtl="0">
              <a:spcBef>
                <a:spcPts val="400"/>
              </a:spcBef>
              <a:spcAft>
                <a:spcPts val="0"/>
              </a:spcAft>
              <a:buNone/>
            </a:pPr>
            <a:r>
              <a:rPr lang="fr-FR" sz="1050" b="1" i="0" u="sng" dirty="0">
                <a:solidFill>
                  <a:srgbClr val="000000"/>
                </a:solidFill>
                <a:effectLst/>
                <a:latin typeface="Cambria" panose="02040503050406030204" pitchFamily="18" charset="0"/>
              </a:rPr>
              <a:t>Les microplastiques secondaires</a:t>
            </a:r>
            <a:r>
              <a:rPr lang="fr-FR" sz="1050" b="1" i="0" u="none" strike="noStrike" dirty="0">
                <a:solidFill>
                  <a:srgbClr val="000000"/>
                </a:solidFill>
                <a:effectLst/>
                <a:latin typeface="Cambria" panose="02040503050406030204" pitchFamily="18" charset="0"/>
              </a:rPr>
              <a:t> </a:t>
            </a:r>
            <a:r>
              <a:rPr lang="fr-FR" sz="1050" b="0" i="0" u="none" strike="noStrike" dirty="0">
                <a:solidFill>
                  <a:srgbClr val="000000"/>
                </a:solidFill>
                <a:effectLst/>
                <a:latin typeface="Cambria" panose="02040503050406030204" pitchFamily="18" charset="0"/>
              </a:rPr>
              <a:t>comprennent : a) les particules générées par l'usure des produits lors d'une utilisation normale, telle que l'usure des pneus et certains matériaux en contact avec les aliments ; b) le granulat de remplissage des gazons artificiels transporté dans l'environnement par le vent ou les eaux pluviales ; c) les fibres de textiles rejetées dans l'air ou l'eau lors de la fabrication, de l'utilisation (lavage, séchage, usure) et de l'élimination </a:t>
            </a:r>
            <a:r>
              <a:rPr lang="fr-FR" sz="1050" b="0" i="0" u="none" strike="noStrike" baseline="30000" dirty="0">
                <a:solidFill>
                  <a:srgbClr val="000000"/>
                </a:solidFill>
                <a:effectLst/>
                <a:latin typeface="Cambria" panose="02040503050406030204" pitchFamily="18" charset="0"/>
              </a:rPr>
              <a:t>(10)</a:t>
            </a:r>
            <a:r>
              <a:rPr lang="fr-FR" sz="1050" b="0" i="0" u="none" strike="noStrike" dirty="0">
                <a:solidFill>
                  <a:srgbClr val="000000"/>
                </a:solidFill>
                <a:effectLst/>
                <a:latin typeface="Cambria" panose="02040503050406030204" pitchFamily="18" charset="0"/>
              </a:rPr>
              <a:t> ; d) la détérioration des produits utilisés dans l'agriculture, tels que les films de paillis, les tunnels et les revêtements d’ensilage ; e) l'abrasion des engins de pêche, tels que les cordes de chalutage ; f) l'abrasion des surfaces pendant le nettoyage ou la préparation des supports avant peinture</a:t>
            </a:r>
            <a:r>
              <a:rPr lang="fr-FR" sz="1050" b="0" i="0" u="none" strike="noStrike" baseline="30000" dirty="0">
                <a:solidFill>
                  <a:srgbClr val="000000"/>
                </a:solidFill>
                <a:effectLst/>
                <a:latin typeface="Cambria" panose="02040503050406030204" pitchFamily="18" charset="0"/>
              </a:rPr>
              <a:t>(2) </a:t>
            </a:r>
            <a:r>
              <a:rPr lang="fr-FR" sz="1050" b="0" i="0" u="none" strike="noStrike" dirty="0">
                <a:solidFill>
                  <a:srgbClr val="000000"/>
                </a:solidFill>
                <a:effectLst/>
                <a:latin typeface="Cambria" panose="02040503050406030204" pitchFamily="18" charset="0"/>
              </a:rPr>
              <a:t>; g) le rejet de microplastiques lors de la gestion des déchets, de l'incinération et du recyclage mécanique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11,12</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 h) la fragmentation de plastiques plus volumineux dans l'environnement (y compris la dégradation partielle de plastiques « biodégradables » ou « compostables »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13)</a:t>
            </a:r>
            <a:r>
              <a:rPr lang="fr-FR" sz="1050" b="0" i="0" u="none" strike="noStrike" dirty="0">
                <a:solidFill>
                  <a:srgbClr val="000000"/>
                </a:solidFill>
                <a:effectLst/>
                <a:latin typeface="Cambria" panose="02040503050406030204" pitchFamily="18" charset="0"/>
              </a:rPr>
              <a:t>) résultant de détériorations chimique et physique, de l'abrasion et de l’attaque par des organismes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14,15</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Quelle que soit leur origine, les plastiques se dégradent avec le temps, les microplastiques finissant par se fragmenter en </a:t>
            </a:r>
            <a:r>
              <a:rPr lang="fr-FR" sz="1050" b="0" i="0" u="none" strike="noStrike" dirty="0" err="1">
                <a:solidFill>
                  <a:srgbClr val="000000"/>
                </a:solidFill>
                <a:effectLst/>
                <a:latin typeface="Cambria" panose="02040503050406030204" pitchFamily="18" charset="0"/>
              </a:rPr>
              <a:t>nanoplastiques</a:t>
            </a:r>
            <a:r>
              <a:rPr lang="fr-FR" sz="1050" b="0" i="0" u="none" strike="noStrike" dirty="0">
                <a:solidFill>
                  <a:srgbClr val="000000"/>
                </a:solidFill>
                <a:effectLst/>
                <a:latin typeface="Cambria" panose="02040503050406030204" pitchFamily="18" charset="0"/>
              </a:rPr>
              <a:t> augmentant le risque d'effets nocifs </a:t>
            </a:r>
            <a:r>
              <a:rPr lang="fr-FR" sz="1050" b="0" i="0" u="none" strike="noStrike" baseline="30000" dirty="0">
                <a:solidFill>
                  <a:srgbClr val="000000"/>
                </a:solidFill>
                <a:effectLst/>
                <a:latin typeface="Cambria" panose="02040503050406030204" pitchFamily="18" charset="0"/>
              </a:rPr>
              <a:t>(16)</a:t>
            </a:r>
            <a:r>
              <a:rPr lang="fr-FR" sz="1050" b="0" i="0" u="none" strike="noStrike" dirty="0">
                <a:solidFill>
                  <a:srgbClr val="000000"/>
                </a:solidFill>
                <a:effectLst/>
                <a:latin typeface="Cambria" panose="02040503050406030204" pitchFamily="18" charset="0"/>
              </a:rPr>
              <a:t>. </a:t>
            </a:r>
            <a:endParaRPr sz="1050" dirty="0"/>
          </a:p>
          <a:p>
            <a:pPr marL="0" marR="0" lvl="0" indent="0" algn="just" rtl="0">
              <a:spcBef>
                <a:spcPts val="400"/>
              </a:spcBef>
              <a:spcAft>
                <a:spcPts val="0"/>
              </a:spcAft>
              <a:buNone/>
            </a:pPr>
            <a:r>
              <a:rPr lang="fr-FR" sz="1050" b="0" i="0" u="none" strike="noStrike" dirty="0">
                <a:solidFill>
                  <a:srgbClr val="000000"/>
                </a:solidFill>
                <a:effectLst/>
                <a:latin typeface="Cambria" panose="02040503050406030204" pitchFamily="18" charset="0"/>
              </a:rPr>
              <a:t>Les microplastiques ont une densité plus faible que la plupart des particules naturelles et existent sous une plus grande variété de types et de formes, y compris des fragments, des fibres, des films, des granulés, des flocons et des sphères, qui sont souvent altérés et dégradés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Ils peuvent être redistribués par l'air, l'eau et les organismes, mais leur hétérogénéité entraîne des capacités de transport différents de celles des particules naturelles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17</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Alors que les particules naturelles sont une composante normale de la dynamique de l'écosystème et causent des dommages minimes, il existe des preuves substantielles de toxicité chimique et particulaire résultant de l'exposition aux microplastiques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1,7,8,18</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La composition chimique des microplastiques varie considérablement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18) </a:t>
            </a:r>
            <a:r>
              <a:rPr lang="fr-FR" sz="1050" b="0" i="0" u="none" strike="noStrike" dirty="0">
                <a:solidFill>
                  <a:srgbClr val="000000"/>
                </a:solidFill>
                <a:effectLst/>
                <a:latin typeface="Cambria" panose="02040503050406030204" pitchFamily="18" charset="0"/>
              </a:rPr>
              <a:t>et ils peuvent contenir des mélanges de polymères, de monomères n'ayant pas réagi, d'oligomères, d'additifs et de substances non intentionnellement ajoutées (NIAS). Ils peuvent également accumuler des produits chimiques nocifs, comme des métaux lourds et des polluants organiques présents dans l'environnement, pouvant ainsi faciliter l'absorption de produits chimiques dangereux par les organismes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De plus, la colonisation microbienne des surfaces peut entraîner le transport d'agents pathogènes, notamment </a:t>
            </a:r>
            <a:r>
              <a:rPr lang="fr-FR" sz="1050" b="0" i="1" u="none" strike="noStrike" dirty="0">
                <a:solidFill>
                  <a:srgbClr val="000000"/>
                </a:solidFill>
                <a:effectLst/>
                <a:latin typeface="Cambria" panose="02040503050406030204" pitchFamily="18" charset="0"/>
              </a:rPr>
              <a:t>Vibrio </a:t>
            </a:r>
            <a:r>
              <a:rPr lang="fr-FR" sz="1050" b="0" i="0" u="none" strike="noStrike" dirty="0" err="1">
                <a:solidFill>
                  <a:srgbClr val="000000"/>
                </a:solidFill>
                <a:effectLst/>
                <a:latin typeface="Cambria" panose="02040503050406030204" pitchFamily="18" charset="0"/>
              </a:rPr>
              <a:t>spp</a:t>
            </a:r>
            <a:r>
              <a:rPr lang="fr-FR" sz="1050" b="0" i="0" u="none" strike="noStrike" dirty="0">
                <a:solidFill>
                  <a:srgbClr val="000000"/>
                </a:solidFill>
                <a:effectLst/>
                <a:latin typeface="Cambria" panose="02040503050406030204" pitchFamily="18" charset="0"/>
              </a:rPr>
              <a:t>. et </a:t>
            </a:r>
            <a:r>
              <a:rPr lang="fr-FR" sz="1050" b="0" i="1" u="none" strike="noStrike" dirty="0">
                <a:solidFill>
                  <a:srgbClr val="000000"/>
                </a:solidFill>
                <a:effectLst/>
                <a:latin typeface="Cambria" panose="02040503050406030204" pitchFamily="18" charset="0"/>
              </a:rPr>
              <a:t>E. coli</a:t>
            </a:r>
            <a:r>
              <a:rPr lang="fr-FR" sz="1050" b="0" i="0" u="none" strike="noStrike" dirty="0">
                <a:solidFill>
                  <a:srgbClr val="000000"/>
                </a:solidFill>
                <a:effectLst/>
                <a:latin typeface="Cambria" panose="02040503050406030204" pitchFamily="18" charset="0"/>
              </a:rPr>
              <a:t>, et de gènes résistants aux antibiotiques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19,20</a:t>
            </a:r>
            <a:r>
              <a:rPr lang="fr-FR" sz="1050" b="0" i="0" u="none" strike="noStrike" baseline="30000" dirty="0">
                <a:solidFill>
                  <a:srgbClr val="000000"/>
                </a:solidFill>
                <a:effectLst/>
                <a:latin typeface="Cambria" panose="02040503050406030204" pitchFamily="18" charset="0"/>
              </a:rPr>
              <a:t>). </a:t>
            </a:r>
            <a:endParaRPr sz="1050" b="0" i="0" u="none" strike="noStrike" cap="none" dirty="0">
              <a:solidFill>
                <a:srgbClr val="000000"/>
              </a:solidFill>
              <a:latin typeface="Cambria"/>
              <a:ea typeface="Cambria"/>
              <a:cs typeface="Cambria"/>
              <a:sym typeface="Cambria"/>
            </a:endParaRPr>
          </a:p>
        </p:txBody>
      </p:sp>
      <p:sp>
        <p:nvSpPr>
          <p:cNvPr id="61" name="Google Shape;61;p6"/>
          <p:cNvSpPr txBox="1"/>
          <p:nvPr/>
        </p:nvSpPr>
        <p:spPr>
          <a:xfrm>
            <a:off x="1045461" y="782699"/>
            <a:ext cx="5468747" cy="255661"/>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fr-FR" sz="1000" b="0" i="1" u="none" strike="noStrike" cap="none" dirty="0">
                <a:solidFill>
                  <a:srgbClr val="F4F2ED"/>
                </a:solidFill>
                <a:highlight>
                  <a:srgbClr val="676CB2"/>
                </a:highlight>
                <a:latin typeface="Cambria"/>
                <a:ea typeface="Cambria"/>
                <a:cs typeface="Cambria"/>
                <a:sym typeface="Cambria"/>
              </a:rPr>
              <a:t>Note d’information : Lutter contre la pollution microplastique via le Traité mondial sur le plastique</a:t>
            </a:r>
            <a:endParaRPr sz="1000" b="0" i="1" u="none" strike="noStrike" cap="none" dirty="0">
              <a:solidFill>
                <a:srgbClr val="F4F2ED"/>
              </a:solidFill>
              <a:highlight>
                <a:srgbClr val="676CB2"/>
              </a:highlight>
              <a:latin typeface="Cambria"/>
              <a:ea typeface="Cambria"/>
              <a:cs typeface="Cambria"/>
              <a:sym typeface="Cambria"/>
            </a:endParaRPr>
          </a:p>
        </p:txBody>
      </p:sp>
      <p:grpSp>
        <p:nvGrpSpPr>
          <p:cNvPr id="62" name="Google Shape;62;p6"/>
          <p:cNvGrpSpPr/>
          <p:nvPr/>
        </p:nvGrpSpPr>
        <p:grpSpPr>
          <a:xfrm>
            <a:off x="956553" y="827300"/>
            <a:ext cx="88909" cy="267481"/>
            <a:chOff x="6140578" y="9807213"/>
            <a:chExt cx="88909" cy="267481"/>
          </a:xfrm>
        </p:grpSpPr>
        <p:cxnSp>
          <p:nvCxnSpPr>
            <p:cNvPr id="63" name="Google Shape;63;p6"/>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64" name="Google Shape;64;p6"/>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65" name="Google Shape;65;p6"/>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pic>
        <p:nvPicPr>
          <p:cNvPr id="66" name="Google Shape;66;p6"/>
          <p:cNvPicPr preferRelativeResize="0"/>
          <p:nvPr/>
        </p:nvPicPr>
        <p:blipFill rotWithShape="1">
          <a:blip r:embed="rId4">
            <a:alphaModFix/>
          </a:blip>
          <a:srcRect/>
          <a:stretch/>
        </p:blipFill>
        <p:spPr>
          <a:xfrm>
            <a:off x="900001" y="9522900"/>
            <a:ext cx="1162480" cy="2691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4F2ED"/>
        </a:solidFill>
        <a:effectLst/>
      </p:bgPr>
    </p:bg>
    <p:spTree>
      <p:nvGrpSpPr>
        <p:cNvPr id="1" name="Shape 70"/>
        <p:cNvGrpSpPr/>
        <p:nvPr/>
      </p:nvGrpSpPr>
      <p:grpSpPr>
        <a:xfrm>
          <a:off x="0" y="0"/>
          <a:ext cx="0" cy="0"/>
          <a:chOff x="0" y="0"/>
          <a:chExt cx="0" cy="0"/>
        </a:xfrm>
      </p:grpSpPr>
      <p:pic>
        <p:nvPicPr>
          <p:cNvPr id="3" name="Image 2">
            <a:extLst>
              <a:ext uri="{FF2B5EF4-FFF2-40B4-BE49-F238E27FC236}">
                <a16:creationId xmlns:a16="http://schemas.microsoft.com/office/drawing/2014/main" id="{1F07E10F-6581-4E11-ACAA-28BBF83BA1C6}"/>
              </a:ext>
            </a:extLst>
          </p:cNvPr>
          <p:cNvPicPr>
            <a:picLocks noChangeAspect="1"/>
          </p:cNvPicPr>
          <p:nvPr/>
        </p:nvPicPr>
        <p:blipFill>
          <a:blip r:embed="rId3"/>
          <a:stretch>
            <a:fillRect/>
          </a:stretch>
        </p:blipFill>
        <p:spPr>
          <a:xfrm>
            <a:off x="859316" y="5481650"/>
            <a:ext cx="5665625" cy="3672000"/>
          </a:xfrm>
          <a:prstGeom prst="rect">
            <a:avLst/>
          </a:prstGeom>
        </p:spPr>
      </p:pic>
      <p:pic>
        <p:nvPicPr>
          <p:cNvPr id="71" name="Google Shape;71;p7"/>
          <p:cNvPicPr preferRelativeResize="0"/>
          <p:nvPr/>
        </p:nvPicPr>
        <p:blipFill rotWithShape="1">
          <a:blip r:embed="rId4">
            <a:alphaModFix/>
          </a:blip>
          <a:srcRect/>
          <a:stretch/>
        </p:blipFill>
        <p:spPr>
          <a:xfrm>
            <a:off x="900001" y="9522900"/>
            <a:ext cx="1162480" cy="269100"/>
          </a:xfrm>
          <a:prstGeom prst="rect">
            <a:avLst/>
          </a:prstGeom>
          <a:noFill/>
          <a:ln>
            <a:noFill/>
          </a:ln>
        </p:spPr>
      </p:pic>
      <p:grpSp>
        <p:nvGrpSpPr>
          <p:cNvPr id="72" name="Google Shape;72;p7"/>
          <p:cNvGrpSpPr/>
          <p:nvPr/>
        </p:nvGrpSpPr>
        <p:grpSpPr>
          <a:xfrm>
            <a:off x="6299850" y="9761250"/>
            <a:ext cx="422400" cy="359400"/>
            <a:chOff x="6299850" y="9761250"/>
            <a:chExt cx="422400" cy="359400"/>
          </a:xfrm>
        </p:grpSpPr>
        <p:sp>
          <p:nvSpPr>
            <p:cNvPr id="73" name="Google Shape;73;p7"/>
            <p:cNvSpPr/>
            <p:nvPr/>
          </p:nvSpPr>
          <p:spPr>
            <a:xfrm>
              <a:off x="6362100" y="9792000"/>
              <a:ext cx="297900" cy="297900"/>
            </a:xfrm>
            <a:prstGeom prst="flowChartProcess">
              <a:avLst/>
            </a:prstGeom>
            <a:solidFill>
              <a:srgbClr val="0A3C5D"/>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 name="Google Shape;74;p7"/>
            <p:cNvSpPr txBox="1"/>
            <p:nvPr/>
          </p:nvSpPr>
          <p:spPr>
            <a:xfrm>
              <a:off x="6299850" y="9761250"/>
              <a:ext cx="422400" cy="359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pt-BR" sz="1000" b="1" i="0" u="none" strike="noStrike" cap="none">
                  <a:solidFill>
                    <a:srgbClr val="F4F2ED"/>
                  </a:solidFill>
                  <a:latin typeface="Cambria"/>
                  <a:ea typeface="Cambria"/>
                  <a:cs typeface="Cambria"/>
                  <a:sym typeface="Cambria"/>
                </a:rPr>
                <a:t>2</a:t>
              </a:r>
              <a:endParaRPr sz="1000" b="1" i="0" u="none" strike="noStrike" cap="none">
                <a:solidFill>
                  <a:srgbClr val="F4F2ED"/>
                </a:solidFill>
                <a:latin typeface="Cambria"/>
                <a:ea typeface="Cambria"/>
                <a:cs typeface="Cambria"/>
                <a:sym typeface="Cambria"/>
              </a:endParaRPr>
            </a:p>
          </p:txBody>
        </p:sp>
      </p:grpSp>
      <p:grpSp>
        <p:nvGrpSpPr>
          <p:cNvPr id="75" name="Google Shape;75;p7"/>
          <p:cNvGrpSpPr/>
          <p:nvPr/>
        </p:nvGrpSpPr>
        <p:grpSpPr>
          <a:xfrm>
            <a:off x="6140578" y="9807213"/>
            <a:ext cx="88909" cy="267481"/>
            <a:chOff x="6140578" y="9807213"/>
            <a:chExt cx="88909" cy="267481"/>
          </a:xfrm>
        </p:grpSpPr>
        <p:cxnSp>
          <p:nvCxnSpPr>
            <p:cNvPr id="76" name="Google Shape;76;p7"/>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77" name="Google Shape;77;p7"/>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78" name="Google Shape;78;p7"/>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sp>
        <p:nvSpPr>
          <p:cNvPr id="79" name="Google Shape;79;p7"/>
          <p:cNvSpPr/>
          <p:nvPr/>
        </p:nvSpPr>
        <p:spPr>
          <a:xfrm>
            <a:off x="900000" y="9935426"/>
            <a:ext cx="3874200" cy="12900"/>
          </a:xfrm>
          <a:prstGeom prst="rect">
            <a:avLst/>
          </a:prstGeom>
          <a:gradFill>
            <a:gsLst>
              <a:gs pos="0">
                <a:srgbClr val="FFC729"/>
              </a:gs>
              <a:gs pos="100000">
                <a:srgbClr val="0A3C5D"/>
              </a:gs>
            </a:gsLst>
            <a:lin ang="10800025" scaled="0"/>
          </a:gra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 name="Google Shape;80;p7"/>
          <p:cNvSpPr txBox="1"/>
          <p:nvPr/>
        </p:nvSpPr>
        <p:spPr>
          <a:xfrm>
            <a:off x="801350" y="1038361"/>
            <a:ext cx="5760000" cy="6565639"/>
          </a:xfrm>
          <a:prstGeom prst="rect">
            <a:avLst/>
          </a:prstGeom>
          <a:noFill/>
          <a:ln>
            <a:noFill/>
          </a:ln>
        </p:spPr>
        <p:txBody>
          <a:bodyPr spcFirstLastPara="1" wrap="square" lIns="0" tIns="0" rIns="0" bIns="0" anchor="t" anchorCtr="0">
            <a:noAutofit/>
          </a:bodyPr>
          <a:lstStyle/>
          <a:p>
            <a:pPr lvl="3" algn="just">
              <a:lnSpc>
                <a:spcPct val="107000"/>
              </a:lnSpc>
              <a:spcBef>
                <a:spcPts val="400"/>
              </a:spcBef>
            </a:pPr>
            <a:r>
              <a:rPr lang="fr-FR" sz="1050" b="0" i="0" u="none" strike="noStrike" dirty="0">
                <a:solidFill>
                  <a:srgbClr val="000000"/>
                </a:solidFill>
                <a:effectLst/>
                <a:latin typeface="Cambria" panose="02040503050406030204" pitchFamily="18" charset="0"/>
                <a:ea typeface="Cambria" panose="02040503050406030204" pitchFamily="18" charset="0"/>
              </a:rPr>
              <a:t>Des études en laboratoire démontrent que les microplastiques peuvent nuire à un grand nombre d'organismes, notamment les invertébrés, les poissons, les oiseaux, les mammifères et les plantes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(1,7,9)</a:t>
            </a:r>
            <a:r>
              <a:rPr lang="fr-FR" sz="1050" b="0" i="0" u="none" strike="noStrike" dirty="0">
                <a:solidFill>
                  <a:srgbClr val="000000"/>
                </a:solidFill>
                <a:effectLst/>
                <a:latin typeface="Cambria" panose="02040503050406030204" pitchFamily="18" charset="0"/>
                <a:ea typeface="Cambria" panose="02040503050406030204" pitchFamily="18" charset="0"/>
              </a:rPr>
              <a:t>, avec une toxicité qui augmente à mesure que la taille des particules diminue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(16).</a:t>
            </a:r>
            <a:r>
              <a:rPr lang="fr-FR" sz="1050" b="0" i="0" u="none" strike="noStrike" dirty="0">
                <a:solidFill>
                  <a:srgbClr val="000000"/>
                </a:solidFill>
                <a:effectLst/>
                <a:latin typeface="Cambria" panose="02040503050406030204" pitchFamily="18" charset="0"/>
                <a:ea typeface="Cambria" panose="02040503050406030204" pitchFamily="18" charset="0"/>
              </a:rPr>
              <a:t> Les scénarios de </a:t>
            </a:r>
            <a:r>
              <a:rPr lang="fr-FR" sz="1050" b="0" i="1" u="none" strike="noStrike" dirty="0">
                <a:solidFill>
                  <a:srgbClr val="000000"/>
                </a:solidFill>
                <a:effectLst/>
                <a:latin typeface="Cambria" panose="02040503050406030204" pitchFamily="18" charset="0"/>
                <a:ea typeface="Cambria" panose="02040503050406030204" pitchFamily="18" charset="0"/>
              </a:rPr>
              <a:t>statu quo</a:t>
            </a:r>
            <a:r>
              <a:rPr lang="fr-FR" sz="1050" b="0" i="0" u="none" strike="noStrike" dirty="0">
                <a:solidFill>
                  <a:srgbClr val="000000"/>
                </a:solidFill>
                <a:effectLst/>
                <a:latin typeface="Cambria" panose="02040503050406030204" pitchFamily="18" charset="0"/>
                <a:ea typeface="Cambria" panose="02040503050406030204" pitchFamily="18" charset="0"/>
              </a:rPr>
              <a:t> indiquent de potentiels dommages écologiques à grande échelle au cours des 100 prochaines années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a:t>
            </a:r>
            <a:r>
              <a:rPr lang="pt-BR" sz="1050" b="0" i="0" u="none" strike="noStrike" cap="none" dirty="0">
                <a:solidFill>
                  <a:srgbClr val="000000"/>
                </a:solidFill>
                <a:latin typeface="Cambria"/>
                <a:ea typeface="Cambria"/>
                <a:cs typeface="Cambria"/>
                <a:sym typeface="Cambria"/>
              </a:rPr>
              <a:t>. </a:t>
            </a:r>
          </a:p>
          <a:p>
            <a:pPr lvl="3" algn="just">
              <a:lnSpc>
                <a:spcPct val="107000"/>
              </a:lnSpc>
              <a:spcBef>
                <a:spcPts val="400"/>
              </a:spcBef>
            </a:pPr>
            <a:r>
              <a:rPr lang="fr-FR" sz="1050" b="0" i="0" u="none" strike="noStrike" dirty="0">
                <a:solidFill>
                  <a:srgbClr val="000000"/>
                </a:solidFill>
                <a:effectLst/>
                <a:latin typeface="Cambria" panose="02040503050406030204" pitchFamily="18" charset="0"/>
                <a:ea typeface="Cambria" panose="02040503050406030204" pitchFamily="18" charset="0"/>
              </a:rPr>
              <a:t>Les microplastiques sont largement documentés dans les aliments et les boissons, tels que les fruits de mer, le miel, le sucre, la bière et le thé, ainsi que dans l'air que nous respirons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(21).</a:t>
            </a:r>
            <a:r>
              <a:rPr lang="fr-FR" sz="1050" b="0" i="0" u="none" strike="noStrike" dirty="0">
                <a:solidFill>
                  <a:srgbClr val="000000"/>
                </a:solidFill>
                <a:effectLst/>
                <a:latin typeface="Cambria" panose="02040503050406030204" pitchFamily="18" charset="0"/>
                <a:ea typeface="Cambria" panose="02040503050406030204" pitchFamily="18" charset="0"/>
              </a:rPr>
              <a:t> Il existe des preuves que les microplastiques sont ingérés par les humains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(22) </a:t>
            </a:r>
            <a:r>
              <a:rPr lang="fr-FR" sz="1050" b="0" i="0" u="none" strike="noStrike" dirty="0">
                <a:solidFill>
                  <a:srgbClr val="000000"/>
                </a:solidFill>
                <a:effectLst/>
                <a:latin typeface="Cambria" panose="02040503050406030204" pitchFamily="18" charset="0"/>
                <a:ea typeface="Cambria" panose="02040503050406030204" pitchFamily="18" charset="0"/>
              </a:rPr>
              <a:t>et des preuves émergentes qu'ils peuvent être transférés dans une variété de tissus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(16,23).</a:t>
            </a:r>
            <a:r>
              <a:rPr lang="fr-FR" sz="1050" b="0" i="0" u="none" strike="noStrike" dirty="0">
                <a:solidFill>
                  <a:srgbClr val="000000"/>
                </a:solidFill>
                <a:effectLst/>
                <a:latin typeface="Cambria" panose="02040503050406030204" pitchFamily="18" charset="0"/>
                <a:ea typeface="Cambria" panose="02040503050406030204" pitchFamily="18" charset="0"/>
              </a:rPr>
              <a:t> Comme pour de nombreuses autres substances dont on sait aujourd'hui qu'elles sont nocives pour l'Homme, les premières preuves de dommages proviennent d'expériences sur des animaux. De telles preuves existent déjà pour les microplastiques et les </a:t>
            </a:r>
            <a:r>
              <a:rPr lang="fr-FR" sz="1050" b="0" i="0" u="none" strike="noStrike" dirty="0" err="1">
                <a:solidFill>
                  <a:srgbClr val="000000"/>
                </a:solidFill>
                <a:effectLst/>
                <a:latin typeface="Cambria" panose="02040503050406030204" pitchFamily="18" charset="0"/>
                <a:ea typeface="Cambria" panose="02040503050406030204" pitchFamily="18" charset="0"/>
              </a:rPr>
              <a:t>nanoplastiques</a:t>
            </a:r>
            <a:r>
              <a:rPr lang="fr-FR" sz="1050" b="0" i="0" u="none" strike="noStrike" dirty="0">
                <a:solidFill>
                  <a:srgbClr val="000000"/>
                </a:solidFill>
                <a:effectLst/>
                <a:latin typeface="Cambria" panose="02040503050406030204" pitchFamily="18" charset="0"/>
                <a:ea typeface="Cambria" panose="02040503050406030204" pitchFamily="18" charset="0"/>
              </a:rPr>
              <a:t>, et leur translocation dans le système circulatoire a été démontrée chez les mammifères</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 (23).</a:t>
            </a:r>
            <a:r>
              <a:rPr lang="fr-FR" sz="1050" b="0" i="0" u="none" strike="noStrike" dirty="0">
                <a:solidFill>
                  <a:srgbClr val="000000"/>
                </a:solidFill>
                <a:effectLst/>
                <a:latin typeface="Cambria" panose="02040503050406030204" pitchFamily="18" charset="0"/>
                <a:ea typeface="Cambria" panose="02040503050406030204" pitchFamily="18" charset="0"/>
              </a:rPr>
              <a:t> Il existe des liens entre l'exposition aux microplastiques et les modifications néfastes du microbiote intestinal et de son fonctionnement chez les adultes et les enfants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(24,25).</a:t>
            </a:r>
            <a:r>
              <a:rPr lang="fr-FR" sz="1050" b="0" i="0" u="none" strike="noStrike" dirty="0">
                <a:solidFill>
                  <a:srgbClr val="000000"/>
                </a:solidFill>
                <a:effectLst/>
                <a:latin typeface="Cambria" panose="02040503050406030204" pitchFamily="18" charset="0"/>
                <a:ea typeface="Cambria" panose="02040503050406030204" pitchFamily="18" charset="0"/>
              </a:rPr>
              <a:t> Compte tenu de la persistance des microplastiques, de leur potentiel à donner lieu à des </a:t>
            </a:r>
            <a:r>
              <a:rPr lang="fr-FR" sz="1050" b="0" i="0" u="none" strike="noStrike" dirty="0" err="1">
                <a:solidFill>
                  <a:srgbClr val="000000"/>
                </a:solidFill>
                <a:effectLst/>
                <a:latin typeface="Cambria" panose="02040503050406030204" pitchFamily="18" charset="0"/>
                <a:ea typeface="Cambria" panose="02040503050406030204" pitchFamily="18" charset="0"/>
              </a:rPr>
              <a:t>nanoplastiques</a:t>
            </a:r>
            <a:r>
              <a:rPr lang="fr-FR" sz="1050" b="0" i="0" u="none" strike="noStrike" dirty="0">
                <a:solidFill>
                  <a:srgbClr val="000000"/>
                </a:solidFill>
                <a:effectLst/>
                <a:latin typeface="Cambria" panose="02040503050406030204" pitchFamily="18" charset="0"/>
                <a:ea typeface="Cambria" panose="02040503050406030204" pitchFamily="18" charset="0"/>
              </a:rPr>
              <a:t>, de leur capacité à transporter des produits chimiques dangereux et de la quasi-impossibilité de les éliminer une fois dispersés dans l'environnement, il est urgent d'appliquer le principe de précaution.</a:t>
            </a:r>
          </a:p>
          <a:p>
            <a:pPr lvl="3" algn="just">
              <a:lnSpc>
                <a:spcPct val="107000"/>
              </a:lnSpc>
              <a:spcBef>
                <a:spcPts val="400"/>
              </a:spcBef>
            </a:pPr>
            <a:r>
              <a:rPr lang="fr-FR" sz="1050" b="1" i="0" u="none" strike="noStrike" dirty="0">
                <a:solidFill>
                  <a:srgbClr val="000000"/>
                </a:solidFill>
                <a:effectLst/>
                <a:latin typeface="Cambria" panose="02040503050406030204" pitchFamily="18" charset="0"/>
              </a:rPr>
              <a:t>Interventions politiques</a:t>
            </a:r>
            <a:r>
              <a:rPr lang="fr-FR" sz="1050" b="0" i="0" u="none" strike="noStrike" dirty="0">
                <a:solidFill>
                  <a:srgbClr val="000000"/>
                </a:solidFill>
                <a:effectLst/>
                <a:latin typeface="Cambria" panose="02040503050406030204" pitchFamily="18" charset="0"/>
              </a:rPr>
              <a:t> : Les nombreuses voies d'entrée dans l'environnement et les défis de leur élimination soulignent la nécessité de s'attaquer à leurs sources, mais les interventions proposées doivent être évaluées pour garantir leur efficacité et leur innocuité </a:t>
            </a:r>
            <a:r>
              <a:rPr lang="fr-FR" sz="1050" b="0" i="0" u="none" strike="noStrike" baseline="30000" dirty="0">
                <a:solidFill>
                  <a:srgbClr val="000000"/>
                </a:solidFill>
                <a:effectLst/>
                <a:latin typeface="Cambria" panose="02040503050406030204" pitchFamily="18" charset="0"/>
              </a:rPr>
              <a:t>(26).</a:t>
            </a:r>
            <a:r>
              <a:rPr lang="fr-FR" sz="1050" b="0" i="0" u="none" strike="noStrike" dirty="0">
                <a:solidFill>
                  <a:srgbClr val="000000"/>
                </a:solidFill>
                <a:effectLst/>
                <a:latin typeface="Cambria" panose="02040503050406030204" pitchFamily="18" charset="0"/>
              </a:rPr>
              <a:t> La réduction de la production de polymères primaires réduira toutes les sources énumérées ci-dessus. La législation sur les microplastiques ajoutés intentionnellement a été mise en œuvre avec succès dans de nombreux pays, telle que l'interdiction des microbilles dans les cosmétiques et la législation REACH </a:t>
            </a:r>
            <a:r>
              <a:rPr lang="fr-FR" sz="1050" b="0" i="0" u="none" strike="noStrike" baseline="30000" dirty="0">
                <a:solidFill>
                  <a:srgbClr val="000000"/>
                </a:solidFill>
                <a:effectLst/>
                <a:latin typeface="Cambria" panose="02040503050406030204" pitchFamily="18" charset="0"/>
              </a:rPr>
              <a:t>(27).</a:t>
            </a:r>
            <a:r>
              <a:rPr lang="fr-FR" sz="1050" b="0" i="0" u="none" strike="noStrike" dirty="0">
                <a:solidFill>
                  <a:srgbClr val="000000"/>
                </a:solidFill>
                <a:effectLst/>
                <a:latin typeface="Cambria" panose="02040503050406030204" pitchFamily="18" charset="0"/>
              </a:rPr>
              <a:t> Des exemples de mesures sont décrites à la figure 1.</a:t>
            </a:r>
            <a:endParaRPr lang="fr-FR" sz="1050" dirty="0">
              <a:effectLst/>
              <a:latin typeface="Cambria" panose="02040503050406030204" pitchFamily="18" charset="0"/>
              <a:ea typeface="Cambria" panose="02040503050406030204" pitchFamily="18" charset="0"/>
            </a:endParaRPr>
          </a:p>
        </p:txBody>
      </p:sp>
      <p:sp>
        <p:nvSpPr>
          <p:cNvPr id="81" name="Google Shape;81;p7"/>
          <p:cNvSpPr txBox="1"/>
          <p:nvPr/>
        </p:nvSpPr>
        <p:spPr>
          <a:xfrm>
            <a:off x="1101999" y="782699"/>
            <a:ext cx="5501119" cy="255661"/>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fr-FR" sz="1000" b="0" i="1" u="none" strike="noStrike" cap="none" dirty="0">
                <a:solidFill>
                  <a:srgbClr val="F4F2ED"/>
                </a:solidFill>
                <a:highlight>
                  <a:srgbClr val="676CB2"/>
                </a:highlight>
                <a:latin typeface="Cambria"/>
                <a:ea typeface="Cambria"/>
                <a:cs typeface="Cambria"/>
                <a:sym typeface="Cambria"/>
              </a:rPr>
              <a:t>Note d’information : Lutter contre la pollution microplastique via le Traité mondial sur le plastique</a:t>
            </a:r>
          </a:p>
          <a:p>
            <a:pPr marL="0" marR="0" lvl="0" indent="0" algn="l" rtl="0">
              <a:lnSpc>
                <a:spcPct val="100000"/>
              </a:lnSpc>
              <a:spcBef>
                <a:spcPts val="0"/>
              </a:spcBef>
              <a:spcAft>
                <a:spcPts val="0"/>
              </a:spcAft>
              <a:buClr>
                <a:srgbClr val="000000"/>
              </a:buClr>
              <a:buSzPts val="1000"/>
              <a:buFont typeface="Arial"/>
              <a:buNone/>
            </a:pPr>
            <a:endParaRPr sz="1000" b="0" i="1" u="none" strike="noStrike" cap="none" dirty="0">
              <a:solidFill>
                <a:srgbClr val="F4F2ED"/>
              </a:solidFill>
              <a:highlight>
                <a:srgbClr val="676CB2"/>
              </a:highlight>
              <a:latin typeface="Cambria"/>
              <a:ea typeface="Cambria"/>
              <a:cs typeface="Cambria"/>
              <a:sym typeface="Cambria"/>
            </a:endParaRPr>
          </a:p>
        </p:txBody>
      </p:sp>
      <p:grpSp>
        <p:nvGrpSpPr>
          <p:cNvPr id="82" name="Google Shape;82;p7"/>
          <p:cNvGrpSpPr/>
          <p:nvPr/>
        </p:nvGrpSpPr>
        <p:grpSpPr>
          <a:xfrm>
            <a:off x="956553" y="827300"/>
            <a:ext cx="88909" cy="267481"/>
            <a:chOff x="6140578" y="9807213"/>
            <a:chExt cx="88909" cy="267481"/>
          </a:xfrm>
        </p:grpSpPr>
        <p:cxnSp>
          <p:nvCxnSpPr>
            <p:cNvPr id="83" name="Google Shape;83;p7"/>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84" name="Google Shape;84;p7"/>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85" name="Google Shape;85;p7"/>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sp>
        <p:nvSpPr>
          <p:cNvPr id="86" name="Google Shape;86;p7"/>
          <p:cNvSpPr txBox="1"/>
          <p:nvPr/>
        </p:nvSpPr>
        <p:spPr>
          <a:xfrm>
            <a:off x="801350" y="9167686"/>
            <a:ext cx="5760000" cy="323165"/>
          </a:xfrm>
          <a:prstGeom prst="rect">
            <a:avLst/>
          </a:prstGeom>
          <a:noFill/>
          <a:ln>
            <a:noFill/>
          </a:ln>
        </p:spPr>
        <p:txBody>
          <a:bodyPr spcFirstLastPara="1" wrap="square" lIns="0" tIns="0" rIns="0" bIns="0" anchor="t" anchorCtr="0">
            <a:spAutoFit/>
          </a:bodyPr>
          <a:lstStyle/>
          <a:p>
            <a:pPr marL="0" marR="0" lvl="0" indent="0" algn="just" rtl="0">
              <a:lnSpc>
                <a:spcPct val="100000"/>
              </a:lnSpc>
              <a:spcBef>
                <a:spcPts val="0"/>
              </a:spcBef>
              <a:spcAft>
                <a:spcPts val="0"/>
              </a:spcAft>
              <a:buNone/>
            </a:pPr>
            <a:r>
              <a:rPr lang="fr-FR" sz="1050" b="1" i="0" u="none" strike="noStrike" cap="none" dirty="0" err="1">
                <a:solidFill>
                  <a:srgbClr val="000000"/>
                </a:solidFill>
                <a:latin typeface="Cambria"/>
                <a:ea typeface="Cambria"/>
                <a:cs typeface="Cambria"/>
                <a:sym typeface="Cambria"/>
              </a:rPr>
              <a:t>Fig</a:t>
            </a:r>
            <a:r>
              <a:rPr lang="fr-FR" sz="1050" b="1" i="0" u="none" strike="noStrike" cap="none" dirty="0">
                <a:solidFill>
                  <a:srgbClr val="000000"/>
                </a:solidFill>
                <a:latin typeface="Cambria"/>
                <a:ea typeface="Cambria"/>
                <a:cs typeface="Cambria"/>
                <a:sym typeface="Cambria"/>
              </a:rPr>
              <a:t> 1. </a:t>
            </a:r>
            <a:r>
              <a:rPr lang="fr-FR" sz="1050" i="0" u="none" strike="noStrike" cap="none" dirty="0">
                <a:solidFill>
                  <a:srgbClr val="000000"/>
                </a:solidFill>
                <a:latin typeface="Cambria"/>
                <a:ea typeface="Cambria"/>
                <a:cs typeface="Cambria"/>
                <a:sym typeface="Cambria"/>
              </a:rPr>
              <a:t>Catégorisation des sources de microplastiques en fonction de leur taille au moment de la fabrication/du mode de production, ainsi que des exemples d’interventions politiques potentielles.</a:t>
            </a:r>
            <a:endParaRPr sz="1050" i="0" u="none" strike="noStrike" cap="none" dirty="0">
              <a:solidFill>
                <a:srgbClr val="000000"/>
              </a:solidFill>
              <a:latin typeface="Cambria"/>
              <a:ea typeface="Cambria"/>
              <a:cs typeface="Cambria"/>
              <a:sym typeface="Cambria"/>
            </a:endParaRPr>
          </a:p>
        </p:txBody>
      </p:sp>
      <p:sp>
        <p:nvSpPr>
          <p:cNvPr id="88" name="Google Shape;88;p7"/>
          <p:cNvSpPr txBox="1"/>
          <p:nvPr/>
        </p:nvSpPr>
        <p:spPr>
          <a:xfrm>
            <a:off x="4727075" y="9761250"/>
            <a:ext cx="1502400" cy="2346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000"/>
              <a:buFont typeface="Arial"/>
              <a:buNone/>
            </a:pPr>
            <a:r>
              <a:rPr lang="pt-BR" sz="800" i="1" u="sng">
                <a:solidFill>
                  <a:schemeClr val="hlink"/>
                </a:solidFill>
                <a:latin typeface="Cambria"/>
                <a:ea typeface="Cambria"/>
                <a:cs typeface="Cambria"/>
                <a:sym typeface="Cambria"/>
                <a:hlinkClick r:id="rId5"/>
              </a:rPr>
              <a:t>ikkhapp</a:t>
            </a:r>
            <a:r>
              <a:rPr lang="pt-BR" sz="800" b="0" i="1" u="sng" strike="noStrike" cap="none">
                <a:solidFill>
                  <a:schemeClr val="hlink"/>
                </a:solidFill>
                <a:latin typeface="Cambria"/>
                <a:ea typeface="Cambria"/>
                <a:cs typeface="Cambria"/>
                <a:sym typeface="Cambria"/>
                <a:hlinkClick r:id="rId5"/>
              </a:rPr>
              <a:t>.org/scientists</a:t>
            </a:r>
            <a:r>
              <a:rPr lang="pt-BR" sz="800" i="1" u="sng">
                <a:solidFill>
                  <a:schemeClr val="hlink"/>
                </a:solidFill>
                <a:latin typeface="Cambria"/>
                <a:ea typeface="Cambria"/>
                <a:cs typeface="Cambria"/>
                <a:sym typeface="Cambria"/>
                <a:hlinkClick r:id="rId5"/>
              </a:rPr>
              <a:t>coalition</a:t>
            </a:r>
            <a:endParaRPr sz="800" i="1">
              <a:solidFill>
                <a:srgbClr val="0A3C5D"/>
              </a:solidFill>
              <a:latin typeface="Cambria"/>
              <a:ea typeface="Cambria"/>
              <a:cs typeface="Cambria"/>
              <a:sym typeface="Cambria"/>
            </a:endParaRPr>
          </a:p>
          <a:p>
            <a:pPr marL="0" marR="0" lvl="0" indent="0" algn="r" rtl="0">
              <a:lnSpc>
                <a:spcPct val="100000"/>
              </a:lnSpc>
              <a:spcBef>
                <a:spcPts val="0"/>
              </a:spcBef>
              <a:spcAft>
                <a:spcPts val="0"/>
              </a:spcAft>
              <a:buClr>
                <a:srgbClr val="000000"/>
              </a:buClr>
              <a:buSzPts val="1000"/>
              <a:buFont typeface="Arial"/>
              <a:buNone/>
            </a:pPr>
            <a:endParaRPr sz="800" i="1">
              <a:solidFill>
                <a:srgbClr val="0A3C5D"/>
              </a:solidFill>
              <a:latin typeface="Cambria"/>
              <a:ea typeface="Cambria"/>
              <a:cs typeface="Cambria"/>
              <a:sym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F2ED"/>
        </a:solidFill>
        <a:effectLst/>
      </p:bgPr>
    </p:bg>
    <p:spTree>
      <p:nvGrpSpPr>
        <p:cNvPr id="1" name="Shape 92"/>
        <p:cNvGrpSpPr/>
        <p:nvPr/>
      </p:nvGrpSpPr>
      <p:grpSpPr>
        <a:xfrm>
          <a:off x="0" y="0"/>
          <a:ext cx="0" cy="0"/>
          <a:chOff x="0" y="0"/>
          <a:chExt cx="0" cy="0"/>
        </a:xfrm>
      </p:grpSpPr>
      <p:pic>
        <p:nvPicPr>
          <p:cNvPr id="93" name="Google Shape;93;p8"/>
          <p:cNvPicPr preferRelativeResize="0"/>
          <p:nvPr/>
        </p:nvPicPr>
        <p:blipFill rotWithShape="1">
          <a:blip r:embed="rId3">
            <a:alphaModFix/>
          </a:blip>
          <a:srcRect/>
          <a:stretch/>
        </p:blipFill>
        <p:spPr>
          <a:xfrm>
            <a:off x="900001" y="9522900"/>
            <a:ext cx="1162480" cy="269100"/>
          </a:xfrm>
          <a:prstGeom prst="rect">
            <a:avLst/>
          </a:prstGeom>
          <a:noFill/>
          <a:ln>
            <a:noFill/>
          </a:ln>
        </p:spPr>
      </p:pic>
      <p:grpSp>
        <p:nvGrpSpPr>
          <p:cNvPr id="94" name="Google Shape;94;p8"/>
          <p:cNvGrpSpPr/>
          <p:nvPr/>
        </p:nvGrpSpPr>
        <p:grpSpPr>
          <a:xfrm>
            <a:off x="6299850" y="9761250"/>
            <a:ext cx="422400" cy="359400"/>
            <a:chOff x="6299850" y="9761250"/>
            <a:chExt cx="422400" cy="359400"/>
          </a:xfrm>
        </p:grpSpPr>
        <p:sp>
          <p:nvSpPr>
            <p:cNvPr id="95" name="Google Shape;95;p8"/>
            <p:cNvSpPr/>
            <p:nvPr/>
          </p:nvSpPr>
          <p:spPr>
            <a:xfrm>
              <a:off x="6362100" y="9792000"/>
              <a:ext cx="297900" cy="297900"/>
            </a:xfrm>
            <a:prstGeom prst="flowChartProcess">
              <a:avLst/>
            </a:prstGeom>
            <a:solidFill>
              <a:srgbClr val="0A3C5D"/>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8"/>
            <p:cNvSpPr txBox="1"/>
            <p:nvPr/>
          </p:nvSpPr>
          <p:spPr>
            <a:xfrm>
              <a:off x="6299850" y="9761250"/>
              <a:ext cx="422400" cy="359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pt-BR" sz="1000" b="1" i="0" u="none" strike="noStrike" cap="none">
                  <a:solidFill>
                    <a:srgbClr val="F4F2ED"/>
                  </a:solidFill>
                  <a:latin typeface="Cambria"/>
                  <a:ea typeface="Cambria"/>
                  <a:cs typeface="Cambria"/>
                  <a:sym typeface="Cambria"/>
                </a:rPr>
                <a:t>3</a:t>
              </a:r>
              <a:endParaRPr sz="1000" b="1" i="0" u="none" strike="noStrike" cap="none">
                <a:solidFill>
                  <a:srgbClr val="F4F2ED"/>
                </a:solidFill>
                <a:latin typeface="Cambria"/>
                <a:ea typeface="Cambria"/>
                <a:cs typeface="Cambria"/>
                <a:sym typeface="Cambria"/>
              </a:endParaRPr>
            </a:p>
          </p:txBody>
        </p:sp>
      </p:grpSp>
      <p:grpSp>
        <p:nvGrpSpPr>
          <p:cNvPr id="97" name="Google Shape;97;p8"/>
          <p:cNvGrpSpPr/>
          <p:nvPr/>
        </p:nvGrpSpPr>
        <p:grpSpPr>
          <a:xfrm>
            <a:off x="6140578" y="9807213"/>
            <a:ext cx="88909" cy="267481"/>
            <a:chOff x="6140578" y="9807213"/>
            <a:chExt cx="88909" cy="267481"/>
          </a:xfrm>
        </p:grpSpPr>
        <p:cxnSp>
          <p:nvCxnSpPr>
            <p:cNvPr id="98" name="Google Shape;98;p8"/>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99" name="Google Shape;99;p8"/>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100" name="Google Shape;100;p8"/>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sp>
        <p:nvSpPr>
          <p:cNvPr id="101" name="Google Shape;101;p8"/>
          <p:cNvSpPr/>
          <p:nvPr/>
        </p:nvSpPr>
        <p:spPr>
          <a:xfrm>
            <a:off x="900000" y="9935426"/>
            <a:ext cx="3874200" cy="12900"/>
          </a:xfrm>
          <a:prstGeom prst="rect">
            <a:avLst/>
          </a:prstGeom>
          <a:gradFill>
            <a:gsLst>
              <a:gs pos="0">
                <a:srgbClr val="FFC729"/>
              </a:gs>
              <a:gs pos="100000">
                <a:srgbClr val="0A3C5D"/>
              </a:gs>
            </a:gsLst>
            <a:lin ang="10800025" scaled="0"/>
          </a:gra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8"/>
          <p:cNvSpPr txBox="1"/>
          <p:nvPr/>
        </p:nvSpPr>
        <p:spPr>
          <a:xfrm>
            <a:off x="801350" y="1038361"/>
            <a:ext cx="5760000" cy="8484539"/>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None/>
            </a:pPr>
            <a:r>
              <a:rPr lang="pt-BR" sz="1100" b="1" i="0" u="none" strike="noStrike" cap="none" dirty="0">
                <a:solidFill>
                  <a:srgbClr val="000000"/>
                </a:solidFill>
                <a:latin typeface="Cambria"/>
                <a:ea typeface="Cambria"/>
                <a:cs typeface="Cambria"/>
                <a:sym typeface="Cambria"/>
              </a:rPr>
              <a:t>Références</a:t>
            </a:r>
            <a:r>
              <a:rPr lang="pt-BR" sz="1200" b="1" i="0" u="none" strike="noStrike" cap="none" dirty="0">
                <a:solidFill>
                  <a:srgbClr val="000000"/>
                </a:solidFill>
                <a:latin typeface="Cambria"/>
                <a:ea typeface="Cambria"/>
                <a:cs typeface="Cambria"/>
                <a:sym typeface="Cambria"/>
              </a:rPr>
              <a:t> et Notes</a:t>
            </a:r>
            <a:endParaRPr sz="1050" b="1"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80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SAPEA, A Scientific Perspective on Microplastics in Nature and Society (2019).</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Earth Action, Leakage of microplastics into oceans and land, (2023).</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R. C. Thompson,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Lost at sea: Where is all the plastic? Science 304, (2004).</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I. E. Napper,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Reaching New Heights in Plastic Pollution—Preliminary Findings of Microplastics on Mount Everest, One Earth, (2020).</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M. Bergmann,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High quantities of microplastic in Arctic deep-sea sediments from the HAUSGARTEN observatory. Environ Sci Technol 51, (2017).</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X. Peng </a:t>
            </a:r>
            <a:r>
              <a:rPr lang="pt-BR" sz="800" b="0" i="1" u="none" strike="noStrike" cap="none" dirty="0">
                <a:solidFill>
                  <a:srgbClr val="000000"/>
                </a:solidFill>
                <a:latin typeface="Cambria"/>
                <a:ea typeface="Cambria"/>
                <a:cs typeface="Cambria"/>
                <a:sym typeface="Cambria"/>
              </a:rPr>
              <a:t>et al. </a:t>
            </a:r>
            <a:r>
              <a:rPr lang="pt-BR" sz="800" b="0" i="0" u="none" strike="noStrike" cap="none" dirty="0">
                <a:solidFill>
                  <a:srgbClr val="000000"/>
                </a:solidFill>
                <a:latin typeface="Cambria"/>
                <a:ea typeface="Cambria"/>
                <a:cs typeface="Cambria"/>
                <a:sym typeface="Cambria"/>
              </a:rPr>
              <a:t>Microplastics contaminate the deepest part of the world’s ocean. </a:t>
            </a:r>
            <a:r>
              <a:rPr lang="pt-BR" sz="800" b="0" i="0" u="none" strike="noStrike" cap="none" dirty="0">
                <a:solidFill>
                  <a:srgbClr val="333333"/>
                </a:solidFill>
                <a:latin typeface="Cambria"/>
                <a:ea typeface="Cambria"/>
                <a:cs typeface="Cambria"/>
                <a:sym typeface="Cambria"/>
              </a:rPr>
              <a:t>Geochem. Persp. Let. 9,</a:t>
            </a:r>
            <a:r>
              <a:rPr lang="pt-BR" sz="800" b="0" i="0" u="none" strike="noStrike" cap="none" dirty="0">
                <a:solidFill>
                  <a:srgbClr val="000000"/>
                </a:solidFill>
                <a:latin typeface="Cambria"/>
                <a:ea typeface="Cambria"/>
                <a:cs typeface="Cambria"/>
                <a:sym typeface="Cambria"/>
              </a:rPr>
              <a:t> (2018)</a:t>
            </a:r>
            <a:endParaRPr sz="800" b="0"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T. Gomes,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Ecotoxicological Impacts of Micro- and Nanoplastics in Terrestrial and Aquatic Environments in Microplastic in the Environment: Pattern and Process, (2022).</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L.M Thornton Hampton </a:t>
            </a:r>
            <a:r>
              <a:rPr lang="pt-BR" sz="800" b="0" i="1" u="none" strike="noStrike" cap="none" dirty="0">
                <a:solidFill>
                  <a:srgbClr val="000000"/>
                </a:solidFill>
                <a:latin typeface="Cambria"/>
                <a:ea typeface="Cambria"/>
                <a:cs typeface="Cambria"/>
                <a:sym typeface="Cambria"/>
              </a:rPr>
              <a:t>et al., </a:t>
            </a:r>
            <a:r>
              <a:rPr lang="pt-BR" sz="800" b="0" i="0" u="none" strike="noStrike" cap="none" dirty="0">
                <a:solidFill>
                  <a:srgbClr val="000000"/>
                </a:solidFill>
                <a:latin typeface="Cambria"/>
                <a:ea typeface="Cambria"/>
                <a:cs typeface="Cambria"/>
                <a:sym typeface="Cambria"/>
              </a:rPr>
              <a:t>A living tool for the continued exploration of microplastic toxicity</a:t>
            </a:r>
            <a:r>
              <a:rPr lang="pt-BR" sz="800" b="0" i="1" u="none" strike="noStrike" cap="none" dirty="0">
                <a:solidFill>
                  <a:srgbClr val="000000"/>
                </a:solidFill>
                <a:latin typeface="Cambria"/>
                <a:ea typeface="Cambria"/>
                <a:cs typeface="Cambria"/>
                <a:sym typeface="Cambria"/>
              </a:rPr>
              <a:t>, </a:t>
            </a:r>
            <a:r>
              <a:rPr lang="pt-BR" sz="800" b="0" i="0" u="none" strike="noStrike" cap="none" dirty="0">
                <a:solidFill>
                  <a:srgbClr val="000000"/>
                </a:solidFill>
                <a:latin typeface="Cambria"/>
                <a:ea typeface="Cambria"/>
                <a:cs typeface="Cambria"/>
                <a:sym typeface="Cambria"/>
              </a:rPr>
              <a:t>Micropl.&amp;Nanopl. 2 (2022)</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i="1" dirty="0">
                <a:latin typeface="Cambria"/>
                <a:ea typeface="Cambria"/>
                <a:cs typeface="Cambria"/>
                <a:sym typeface="Cambria"/>
              </a:rPr>
              <a:t>Note -  pellets, powders and flakes are predominantly &lt;5mm and fall within the definition of microplastics; some are larger however and measures to prevent spillage into the environment should be applied irrespective of size</a:t>
            </a:r>
            <a:r>
              <a:rPr lang="pt-BR" sz="800" dirty="0">
                <a:latin typeface="Cambria"/>
                <a:ea typeface="Cambria"/>
                <a:cs typeface="Cambria"/>
                <a:sym typeface="Cambria"/>
              </a:rPr>
              <a:t>’: Fauna and Flora, A global opportunity to end plastic pellet pollution (2024)</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F. De Falco, </a:t>
            </a:r>
            <a:r>
              <a:rPr lang="pt-BR" sz="800" b="0" i="1" u="none" strike="noStrike" cap="none" dirty="0">
                <a:solidFill>
                  <a:srgbClr val="000000"/>
                </a:solidFill>
                <a:latin typeface="Cambria"/>
                <a:ea typeface="Cambria"/>
                <a:cs typeface="Cambria"/>
                <a:sym typeface="Cambria"/>
              </a:rPr>
              <a:t>et al., </a:t>
            </a:r>
            <a:r>
              <a:rPr lang="pt-BR" sz="800" b="0" i="0" u="none" strike="noStrike" cap="none" dirty="0">
                <a:solidFill>
                  <a:srgbClr val="000000"/>
                </a:solidFill>
                <a:latin typeface="Cambria"/>
                <a:ea typeface="Cambria"/>
                <a:cs typeface="Cambria"/>
                <a:sym typeface="Cambria"/>
              </a:rPr>
              <a:t>Microfiber Release to Water, Via Laundering, and to Air, via Everyday Use: A Comparison between Polyester Clothing with Differing Textile Parameters, Environ. Sci. Tech. 54 (2020)</a:t>
            </a:r>
            <a:endParaRPr sz="800" b="0"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G. Suzuki, N.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Global discharge of microplastics from mechanical recycling of plastic waste. Environ. Pollut. 348, (2024).</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M. Shen </a:t>
            </a:r>
            <a:r>
              <a:rPr lang="pt-BR" sz="800" b="0" i="1" u="none" strike="noStrike" cap="none" dirty="0">
                <a:solidFill>
                  <a:srgbClr val="000000"/>
                </a:solidFill>
                <a:latin typeface="Cambria"/>
                <a:ea typeface="Cambria"/>
                <a:cs typeface="Cambria"/>
                <a:sym typeface="Cambria"/>
              </a:rPr>
              <a:t>et al., </a:t>
            </a:r>
            <a:r>
              <a:rPr lang="pt-BR" sz="800" b="0" i="0" u="none" strike="noStrike" cap="none" dirty="0">
                <a:solidFill>
                  <a:srgbClr val="000000"/>
                </a:solidFill>
                <a:latin typeface="Cambria"/>
                <a:ea typeface="Cambria"/>
                <a:cs typeface="Cambria"/>
                <a:sym typeface="Cambria"/>
              </a:rPr>
              <a:t>Can incineration completely eliminate plastic wastes? An investigation of microplastics and heavy metals in the bottom ash and fly ash from an incineration plant, STOTEN 779 (2021)</a:t>
            </a:r>
            <a:endParaRPr sz="800" b="0"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Scientists’ Coalition for an Effective Plastics Treaty (2023) Policy Brief: The global plastics treaty: What is the role of bio-based plastic, biodegradable plastic and bioplastic? (possible core obligation 8)</a:t>
            </a:r>
            <a:endParaRPr sz="800" b="0"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D. J. Hodgson, A. L. Bréchon, R. C. Thompson, Ingestion and fragmentation of plastic carrier bags by the amphipod </a:t>
            </a:r>
            <a:r>
              <a:rPr lang="pt-BR" sz="800" b="0" i="1" u="none" strike="noStrike" cap="none" dirty="0">
                <a:solidFill>
                  <a:srgbClr val="000000"/>
                </a:solidFill>
                <a:latin typeface="Cambria"/>
                <a:ea typeface="Cambria"/>
                <a:cs typeface="Cambria"/>
                <a:sym typeface="Cambria"/>
              </a:rPr>
              <a:t>Orchestia gammarellus</a:t>
            </a:r>
            <a:r>
              <a:rPr lang="pt-BR" sz="800" b="0" i="0" u="none" strike="noStrike" cap="none" dirty="0">
                <a:solidFill>
                  <a:srgbClr val="000000"/>
                </a:solidFill>
                <a:latin typeface="Cambria"/>
                <a:ea typeface="Cambria"/>
                <a:cs typeface="Cambria"/>
                <a:sym typeface="Cambria"/>
              </a:rPr>
              <a:t>: Effects of plastic type and fouling load. Mar Pollut Bull 127, (2018).</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SAPEA, Biodegradability of plastics in the open environment, Publications Office of the European Union, (2021)</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P. J. Landrigan,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The Minderoo-Monaco Commission on Plastics and Human Health. Ann Glob Health 89 (2023).</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K. Waldschläger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Learning from natural sediments to tackle microplastics challenges: A multidisciplinary perspective, Earth Sci. Res 228 (2022).</a:t>
            </a:r>
            <a:endParaRPr sz="800" b="0"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M. Wagner,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State of the science on plastic chemicals - Identifying and addressing chemicals and polymers of concern (2024)</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M. Junaid,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Wang, Enrichment and dissemination of bacterial pathogens by microplastics in the aquatic environment. STOTEN 830, (2022).</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E. M. Stevenson,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Selection for antimicrobial resistance in the plastisphere. STOTEN 908, (2024).</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World Health Organization, “Dietary and inhalation exposure to nano- and microplastic particles and potential implications for human health” (2022).</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P. Schwabl,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Detection of Various Microplastics in Human Stool. Ann Intern Med 171, (2019).</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A. F. R. M. Ramsperger,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Nano- and microplastics: a comprehensive review on their exposure routes, translocation, and fate in humans. NanoImpact 29, (2023).</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A. Tamargo,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PET microplastics affect human gut microbiota communities during simulated gastrointestinal digestion, first evidence of plausible polymer biodegradation during human digestion. Sci Rep 12, 528 (2022).</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E. Fournier,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Exposure to polyethylene microplastics alters immature gut microbiome in an infant in vitro gut model. J Hazard Mater 443, (2023).</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I. E. Napper, A. C. Barrett, R. C. Thompson, The efficiency of devices intended to reduce microfibre release during clothes washing. STOTEN 738, (2020).</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European Commission, amending Annex XVII to Regulation (EC) No 1907/2006 of the European Parliament and of the Council concerning the Registration, Evaluation, Authorisation and Restriction of Chemicals (REACH) as regards synthetic polymer microparticles. (2023).</a:t>
            </a:r>
          </a:p>
          <a:p>
            <a:pPr marL="228600" marR="0" lvl="0" indent="-228600" algn="just" rtl="0">
              <a:lnSpc>
                <a:spcPct val="100000"/>
              </a:lnSpc>
              <a:spcBef>
                <a:spcPts val="0"/>
              </a:spcBef>
              <a:spcAft>
                <a:spcPts val="0"/>
              </a:spcAft>
              <a:buClr>
                <a:srgbClr val="000000"/>
              </a:buClr>
              <a:buSzPts val="800"/>
              <a:buFont typeface="Arial"/>
              <a:buAutoNum type="arabicPeriod"/>
            </a:pPr>
            <a:r>
              <a:rPr lang="fr-FR" sz="800" i="1" dirty="0">
                <a:latin typeface="Cambria" panose="02040503050406030204" pitchFamily="18" charset="0"/>
                <a:ea typeface="Cambria" panose="02040503050406030204" pitchFamily="18" charset="0"/>
              </a:rPr>
              <a:t>Note – OMI : Organisation maritime internationale</a:t>
            </a:r>
          </a:p>
          <a:p>
            <a:pPr marL="0" marR="0" lvl="0" indent="0" algn="just" rtl="0">
              <a:spcBef>
                <a:spcPts val="400"/>
              </a:spcBef>
              <a:spcAft>
                <a:spcPts val="0"/>
              </a:spcAft>
              <a:buNone/>
            </a:pPr>
            <a:r>
              <a:rPr lang="pt-BR" sz="1000" b="1" i="0" u="none" strike="noStrike" cap="none" dirty="0">
                <a:solidFill>
                  <a:srgbClr val="000000"/>
                </a:solidFill>
                <a:latin typeface="Cambria"/>
                <a:ea typeface="Cambria"/>
                <a:cs typeface="Cambria"/>
                <a:sym typeface="Cambria"/>
              </a:rPr>
              <a:t>Merci de citer cette note ainsi </a:t>
            </a:r>
            <a:r>
              <a:rPr lang="pt-BR" sz="1000" b="0" i="0" u="none" strike="noStrike" cap="none" dirty="0">
                <a:solidFill>
                  <a:schemeClr val="dk1"/>
                </a:solidFill>
                <a:latin typeface="Cambria"/>
                <a:ea typeface="Cambria"/>
                <a:cs typeface="Cambria"/>
                <a:sym typeface="Cambria"/>
              </a:rPr>
              <a:t>: </a:t>
            </a:r>
            <a:r>
              <a:rPr lang="fr-FR" sz="1000" b="0" i="0" u="none" strike="noStrike" dirty="0">
                <a:solidFill>
                  <a:srgbClr val="000000"/>
                </a:solidFill>
                <a:effectLst/>
                <a:latin typeface="Cambria" panose="02040503050406030204" pitchFamily="18" charset="0"/>
              </a:rPr>
              <a:t>Coalition des Scientifiques pour un traité efficace contre la pollution plastique (2024), </a:t>
            </a:r>
            <a:r>
              <a:rPr lang="fr-FR" sz="1000" b="0" i="1" u="none" strike="noStrike" dirty="0">
                <a:solidFill>
                  <a:srgbClr val="000000"/>
                </a:solidFill>
                <a:effectLst/>
                <a:latin typeface="Cambria" panose="02040503050406030204" pitchFamily="18" charset="0"/>
              </a:rPr>
              <a:t>Lutter contre la pollution microplastique via le Traité mondial sur le plastique. </a:t>
            </a:r>
            <a:r>
              <a:rPr lang="fr-FR" sz="1000" b="0" i="0" u="none" strike="noStrike" dirty="0">
                <a:solidFill>
                  <a:srgbClr val="000000"/>
                </a:solidFill>
                <a:effectLst/>
                <a:latin typeface="Cambria" panose="02040503050406030204" pitchFamily="18" charset="0"/>
              </a:rPr>
              <a:t>DOI : </a:t>
            </a:r>
            <a:r>
              <a:rPr lang="pt-BR" sz="1000" u="sng" dirty="0">
                <a:solidFill>
                  <a:schemeClr val="hlink"/>
                </a:solidFill>
                <a:latin typeface="Cambria"/>
                <a:ea typeface="Cambria"/>
                <a:cs typeface="Cambria"/>
                <a:sym typeface="Cambria"/>
                <a:hlinkClick r:id="rId4"/>
              </a:rPr>
              <a:t>https://doi.org/10.5281/zenodo.</a:t>
            </a:r>
            <a:r>
              <a:rPr lang="pt-BR" sz="1000" u="sng" dirty="0">
                <a:solidFill>
                  <a:schemeClr val="hlink"/>
                </a:solidFill>
                <a:latin typeface="Cambria"/>
                <a:ea typeface="Cambria"/>
                <a:cs typeface="Cambria"/>
                <a:sym typeface="Cambria"/>
              </a:rPr>
              <a:t>XXXX</a:t>
            </a:r>
            <a:r>
              <a:rPr lang="pt-BR" sz="1000" dirty="0">
                <a:solidFill>
                  <a:schemeClr val="dk1"/>
                </a:solidFill>
                <a:latin typeface="Cambria"/>
                <a:ea typeface="Cambria"/>
                <a:cs typeface="Cambria"/>
                <a:sym typeface="Cambria"/>
              </a:rPr>
              <a:t>. </a:t>
            </a:r>
            <a:endParaRPr sz="1000" dirty="0">
              <a:latin typeface="Cambria" panose="02040503050406030204" pitchFamily="18" charset="0"/>
              <a:ea typeface="Cambria" panose="02040503050406030204" pitchFamily="18" charset="0"/>
              <a:cs typeface="Cambria"/>
              <a:sym typeface="Cambria"/>
            </a:endParaRPr>
          </a:p>
          <a:p>
            <a:pPr marL="0" marR="0" lvl="0" indent="0" algn="just" rtl="0">
              <a:spcBef>
                <a:spcPts val="400"/>
              </a:spcBef>
              <a:spcAft>
                <a:spcPts val="0"/>
              </a:spcAft>
              <a:buNone/>
            </a:pPr>
            <a:r>
              <a:rPr lang="pt-BR" sz="1000" b="1" i="0" u="none" strike="noStrike" cap="none" dirty="0">
                <a:solidFill>
                  <a:srgbClr val="000000"/>
                </a:solidFill>
                <a:latin typeface="Cambria" panose="02040503050406030204" pitchFamily="18" charset="0"/>
                <a:ea typeface="Cambria" panose="02040503050406030204" pitchFamily="18" charset="0"/>
                <a:cs typeface="Cambria"/>
                <a:sym typeface="Cambria"/>
              </a:rPr>
              <a:t>Auteurs </a:t>
            </a:r>
            <a:r>
              <a:rPr lang="pt-BR" sz="1000" b="0" i="0" u="none" strike="noStrike" cap="none" dirty="0">
                <a:solidFill>
                  <a:srgbClr val="000000"/>
                </a:solidFill>
                <a:latin typeface="Cambria" panose="02040503050406030204" pitchFamily="18" charset="0"/>
                <a:ea typeface="Cambria" panose="02040503050406030204" pitchFamily="18" charset="0"/>
                <a:cs typeface="Cambria"/>
                <a:sym typeface="Cambria"/>
              </a:rPr>
              <a:t>: Winnie Courtene-Jones, Richard C. Thompson, Susanne Brander, Stephanie Reynaud, Rana Al-jaibachi, Juan Baztan, Gunhild Bødtker, Andy Booth, Bethanie Carney Almroth, Gabin Colombini, Xavier Cousin, Francesca De Falco, Marie-France Dignac, Trisia Farrelly, Sarah Gall, Dannielle Green, Juan Jose Alava, Max Kelly, Freija Mendrik, Muriel Mercier-Bonin, Jane Muncke, Amy Lusher, Olga Pantos, Andres Rodriguez Seijo, Conrad Sparks, Judith S. Weiss, </a:t>
            </a:r>
            <a:endParaRPr sz="1000" dirty="0">
              <a:latin typeface="Cambria" panose="02040503050406030204" pitchFamily="18" charset="0"/>
              <a:ea typeface="Cambria" panose="02040503050406030204" pitchFamily="18" charset="0"/>
            </a:endParaRPr>
          </a:p>
          <a:p>
            <a:pPr marL="0" marR="0" lvl="0" indent="0" algn="just" rtl="0">
              <a:spcBef>
                <a:spcPts val="400"/>
              </a:spcBef>
              <a:spcAft>
                <a:spcPts val="800"/>
              </a:spcAft>
              <a:buNone/>
            </a:pPr>
            <a:r>
              <a:rPr lang="pt-BR" sz="1000" b="1" i="0" u="none" strike="noStrike" cap="none" dirty="0">
                <a:solidFill>
                  <a:srgbClr val="000000"/>
                </a:solidFill>
                <a:latin typeface="Cambria" panose="02040503050406030204" pitchFamily="18" charset="0"/>
                <a:ea typeface="Cambria" panose="02040503050406030204" pitchFamily="18" charset="0"/>
                <a:cs typeface="Cambria"/>
                <a:sym typeface="Cambria"/>
              </a:rPr>
              <a:t>Relecteurs </a:t>
            </a:r>
            <a:r>
              <a:rPr lang="pt-BR" sz="1000" b="0" i="0" u="none" strike="noStrike" cap="none" dirty="0">
                <a:solidFill>
                  <a:srgbClr val="000000"/>
                </a:solidFill>
                <a:latin typeface="Cambria" panose="02040503050406030204" pitchFamily="18" charset="0"/>
                <a:ea typeface="Cambria" panose="02040503050406030204" pitchFamily="18" charset="0"/>
                <a:cs typeface="Cambria"/>
                <a:sym typeface="Cambria"/>
              </a:rPr>
              <a:t>: Melanie Bergmann, Ricardo Beiras, Emily Christopher, Megan Deeney, Valentin Dettling, Dorte Herzke, Doris Knoblauch, Maximilian Lackner, Aprilia Nidia Rinasti, Bhedita Seewoo, Yvonne van der Meer, Sam Varvastian, Melissa Wang, Walter Waldman, Tony Walker, Martin Wagner.</a:t>
            </a:r>
          </a:p>
          <a:p>
            <a:pPr marL="0" marR="0" lvl="0" indent="0" algn="just" rtl="0">
              <a:spcBef>
                <a:spcPts val="400"/>
              </a:spcBef>
              <a:buNone/>
            </a:pPr>
            <a:r>
              <a:rPr lang="fr-FR" sz="1000" b="1" i="0" u="none" strike="noStrike" dirty="0">
                <a:solidFill>
                  <a:srgbClr val="000000"/>
                </a:solidFill>
                <a:effectLst/>
                <a:latin typeface="Cambria" panose="02040503050406030204" pitchFamily="18" charset="0"/>
                <a:ea typeface="Cambria" panose="02040503050406030204" pitchFamily="18" charset="0"/>
              </a:rPr>
              <a:t>Traduction </a:t>
            </a:r>
            <a:r>
              <a:rPr lang="fr-FR" sz="1000" b="0" i="0" u="none" strike="noStrike" dirty="0">
                <a:solidFill>
                  <a:srgbClr val="000000"/>
                </a:solidFill>
                <a:effectLst/>
                <a:latin typeface="Cambria" panose="02040503050406030204" pitchFamily="18" charset="0"/>
                <a:ea typeface="Cambria" panose="02040503050406030204" pitchFamily="18" charset="0"/>
              </a:rPr>
              <a:t>: Xavier Cousin and Stéphanie Reynaud</a:t>
            </a:r>
            <a:endParaRPr sz="1000" dirty="0">
              <a:latin typeface="Cambria" panose="02040503050406030204" pitchFamily="18" charset="0"/>
              <a:ea typeface="Cambria" panose="02040503050406030204" pitchFamily="18" charset="0"/>
            </a:endParaRPr>
          </a:p>
        </p:txBody>
      </p:sp>
      <p:sp>
        <p:nvSpPr>
          <p:cNvPr id="103" name="Google Shape;103;p8"/>
          <p:cNvSpPr txBox="1"/>
          <p:nvPr/>
        </p:nvSpPr>
        <p:spPr>
          <a:xfrm>
            <a:off x="1101999" y="782699"/>
            <a:ext cx="5501121" cy="26909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fr-FR" sz="1000" b="0" i="1" u="none" strike="noStrike" cap="none" dirty="0">
                <a:solidFill>
                  <a:srgbClr val="F4F2ED"/>
                </a:solidFill>
                <a:highlight>
                  <a:srgbClr val="676CB2"/>
                </a:highlight>
                <a:latin typeface="Cambria"/>
                <a:ea typeface="Cambria"/>
                <a:cs typeface="Cambria"/>
                <a:sym typeface="Cambria"/>
              </a:rPr>
              <a:t>Note d’information : Lutter contre la pollution microplastique via le Traité mondial sur le plastique</a:t>
            </a:r>
          </a:p>
        </p:txBody>
      </p:sp>
      <p:grpSp>
        <p:nvGrpSpPr>
          <p:cNvPr id="104" name="Google Shape;104;p8"/>
          <p:cNvGrpSpPr/>
          <p:nvPr/>
        </p:nvGrpSpPr>
        <p:grpSpPr>
          <a:xfrm>
            <a:off x="956553" y="827300"/>
            <a:ext cx="88909" cy="267481"/>
            <a:chOff x="6140578" y="9807213"/>
            <a:chExt cx="88909" cy="267481"/>
          </a:xfrm>
        </p:grpSpPr>
        <p:cxnSp>
          <p:nvCxnSpPr>
            <p:cNvPr id="105" name="Google Shape;105;p8"/>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106" name="Google Shape;106;p8"/>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107" name="Google Shape;107;p8"/>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sp>
        <p:nvSpPr>
          <p:cNvPr id="108" name="Google Shape;108;p8"/>
          <p:cNvSpPr txBox="1"/>
          <p:nvPr/>
        </p:nvSpPr>
        <p:spPr>
          <a:xfrm>
            <a:off x="4727075" y="9761250"/>
            <a:ext cx="1502400" cy="2346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000"/>
              <a:buFont typeface="Arial"/>
              <a:buNone/>
            </a:pPr>
            <a:r>
              <a:rPr lang="pt-BR" sz="800" i="1" u="sng">
                <a:solidFill>
                  <a:schemeClr val="hlink"/>
                </a:solidFill>
                <a:latin typeface="Cambria"/>
                <a:ea typeface="Cambria"/>
                <a:cs typeface="Cambria"/>
                <a:sym typeface="Cambria"/>
                <a:hlinkClick r:id="rId5"/>
              </a:rPr>
              <a:t>ikkhapp</a:t>
            </a:r>
            <a:r>
              <a:rPr lang="pt-BR" sz="800" b="0" i="1" u="sng" strike="noStrike" cap="none">
                <a:solidFill>
                  <a:schemeClr val="hlink"/>
                </a:solidFill>
                <a:latin typeface="Cambria"/>
                <a:ea typeface="Cambria"/>
                <a:cs typeface="Cambria"/>
                <a:sym typeface="Cambria"/>
                <a:hlinkClick r:id="rId5"/>
              </a:rPr>
              <a:t>.org/scientists</a:t>
            </a:r>
            <a:r>
              <a:rPr lang="pt-BR" sz="800" i="1" u="sng">
                <a:solidFill>
                  <a:schemeClr val="hlink"/>
                </a:solidFill>
                <a:latin typeface="Cambria"/>
                <a:ea typeface="Cambria"/>
                <a:cs typeface="Cambria"/>
                <a:sym typeface="Cambria"/>
                <a:hlinkClick r:id="rId5"/>
              </a:rPr>
              <a:t>coalition</a:t>
            </a:r>
            <a:endParaRPr sz="800" i="1">
              <a:solidFill>
                <a:srgbClr val="0A3C5D"/>
              </a:solidFill>
              <a:latin typeface="Cambria"/>
              <a:ea typeface="Cambria"/>
              <a:cs typeface="Cambria"/>
              <a:sym typeface="Cambria"/>
            </a:endParaRPr>
          </a:p>
          <a:p>
            <a:pPr marL="0" marR="0" lvl="0" indent="0" algn="r" rtl="0">
              <a:lnSpc>
                <a:spcPct val="100000"/>
              </a:lnSpc>
              <a:spcBef>
                <a:spcPts val="0"/>
              </a:spcBef>
              <a:spcAft>
                <a:spcPts val="0"/>
              </a:spcAft>
              <a:buClr>
                <a:srgbClr val="000000"/>
              </a:buClr>
              <a:buSzPts val="1000"/>
              <a:buFont typeface="Arial"/>
              <a:buNone/>
            </a:pPr>
            <a:endParaRPr sz="800" i="1">
              <a:solidFill>
                <a:srgbClr val="0A3C5D"/>
              </a:solidFill>
              <a:latin typeface="Cambria"/>
              <a:ea typeface="Cambria"/>
              <a:cs typeface="Cambria"/>
              <a:sym typeface="Cambria"/>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2269</Words>
  <Application>Microsoft Office PowerPoint</Application>
  <PresentationFormat>Custom</PresentationFormat>
  <Paragraphs>51</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Cambria</vt:lpstr>
      <vt:lpstr>Simple Light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Winnie Courtene-Jones (Staff)</dc:creator>
  <cp:lastModifiedBy>Emmy Nøklebye</cp:lastModifiedBy>
  <cp:revision>12</cp:revision>
  <dcterms:modified xsi:type="dcterms:W3CDTF">2024-08-23T19:48:35Z</dcterms:modified>
</cp:coreProperties>
</file>